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365" r:id="rId9"/>
    <p:sldId id="265" r:id="rId10"/>
    <p:sldId id="266" r:id="rId11"/>
    <p:sldId id="317" r:id="rId12"/>
    <p:sldId id="334" r:id="rId13"/>
    <p:sldId id="335" r:id="rId14"/>
    <p:sldId id="336" r:id="rId15"/>
    <p:sldId id="366" r:id="rId16"/>
    <p:sldId id="337" r:id="rId17"/>
    <p:sldId id="338" r:id="rId18"/>
    <p:sldId id="369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68" r:id="rId37"/>
    <p:sldId id="356" r:id="rId38"/>
    <p:sldId id="357" r:id="rId39"/>
    <p:sldId id="358" r:id="rId40"/>
    <p:sldId id="359" r:id="rId41"/>
    <p:sldId id="367" r:id="rId42"/>
    <p:sldId id="364" r:id="rId43"/>
  </p:sldIdLst>
  <p:sldSz cx="9906000" cy="6858000" type="A4"/>
  <p:notesSz cx="6807200" cy="99393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5" roundtripDataSignature="AMtx7min1bDr3ZMReUP0JhbYvUDbY/f5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358" y="6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11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6038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6c88ce109_1_13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e6c88ce10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e6c88ce109_3_31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g2e6c88ce109_3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e70d009c38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2e70d009c38_0_11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目前的項目：外框顏色 #ffc000、4像素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其他項目：外框 無</a:t>
            </a:r>
            <a:endParaRPr/>
          </a:p>
        </p:txBody>
      </p:sp>
      <p:sp>
        <p:nvSpPr>
          <p:cNvPr id="884" name="Google Shape;884;g2e70d009c38_0_110:notes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2e70d009c38_0_13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g2e70d009c38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e70d009c38_0_14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g2e70d009c3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e70d009c38_0_14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g2e70d009c3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9951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e70d009c38_0_15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g2e70d009c38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e70d009c3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e70d009c38_0_16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g2e70d009c38_0_163:notes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e70d009c3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e70d009c38_0_16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g2e70d009c38_0_163:notes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386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e6fcedb879_2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2e6fcedb879_2_40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目前的項目：外框顏色 #ffc000、4像素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其他項目：外框 無</a:t>
            </a:r>
            <a:endParaRPr/>
          </a:p>
        </p:txBody>
      </p:sp>
      <p:sp>
        <p:nvSpPr>
          <p:cNvPr id="948" name="Google Shape;948;g2e6fcedb879_2_407:notes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e70d009c38_0_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g2e70d009c3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e6fcedb879_2_68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g2e6fcedb879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e70d009c3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2e70d009c38_0_6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目前的項目：外框顏色 #ffc000、4像素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其他項目：外框 無</a:t>
            </a:r>
            <a:endParaRPr/>
          </a:p>
        </p:txBody>
      </p:sp>
      <p:sp>
        <p:nvSpPr>
          <p:cNvPr id="990" name="Google Shape;990;g2e70d009c38_0_60:notes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e6fcedb879_2_10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g2e6fcedb879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e6fcedb879_2_11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g2e6fcedb879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e6fcedb879_2_53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g2e6fcedb879_2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e6fcedb879_2_13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g2e6fcedb879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e6fcedb879_2_14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g2e6fcedb879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2e6fcedb879_2_16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g2e6fcedb879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2e6fcedb879_2_55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g2e6fcedb879_2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e6fcedb879_2_17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g2e6fcedb879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e6fcedb879_2_15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g2e6fcedb879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2e6fcedb879_2_56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g2e6fcedb879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2e70d009c38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2e70d009c38_0_16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目前的項目：外框顏色 #ffc000、4像素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其他項目：外框 無</a:t>
            </a:r>
            <a:endParaRPr/>
          </a:p>
        </p:txBody>
      </p:sp>
      <p:sp>
        <p:nvSpPr>
          <p:cNvPr id="1119" name="Google Shape;1119;g2e70d009c38_0_169:notes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e70d009c38_0_2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g2e70d009c3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e6fcedb879_2_25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g2e6fcedb879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e70d009c38_0_14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g2e70d009c3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48844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2e70d009c38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2e70d009c38_0_19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目前的項目：外框顏色 #ffc000、4像素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其他項目：外框 無</a:t>
            </a:r>
            <a:endParaRPr/>
          </a:p>
        </p:txBody>
      </p:sp>
      <p:sp>
        <p:nvSpPr>
          <p:cNvPr id="1164" name="Google Shape;1164;g2e70d009c38_0_194:notes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e70d009c38_0_2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g2e70d009c3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2e6fcedb879_2_29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g2e6fcedb879_2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2e6fcedb879_2_30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g2e6fcedb879_2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e70d009c38_0_14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g2e70d009c3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82922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6c88ce109_1_13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e6c88ce10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9553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封面">
  <p:cSld name="封面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>
            <a:spLocks noGrp="1"/>
          </p:cNvSpPr>
          <p:nvPr>
            <p:ph type="title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>
                <a:solidFill>
                  <a:srgbClr val="979797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979797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979797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979797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dt" idx="10"/>
          </p:nvPr>
        </p:nvSpPr>
        <p:spPr>
          <a:xfrm>
            <a:off x="6636437" y="6685988"/>
            <a:ext cx="545049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body" idx="1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>
  <p:cSld name="只有標題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>
  <p:cSld name="標題及直排文字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body" idx="1"/>
          </p:nvPr>
        </p:nvSpPr>
        <p:spPr>
          <a:xfrm rot="5400000">
            <a:off x="2612740" y="-855476"/>
            <a:ext cx="4680520" cy="864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>
  <p:cSld name="含標題的內容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"/>
          <p:cNvSpPr txBox="1">
            <a:spLocks noGrp="1"/>
          </p:cNvSpPr>
          <p:nvPr>
            <p:ph type="body" idx="1"/>
          </p:nvPr>
        </p:nvSpPr>
        <p:spPr>
          <a:xfrm>
            <a:off x="4016897" y="1124744"/>
            <a:ext cx="5259982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body" idx="2"/>
          </p:nvPr>
        </p:nvSpPr>
        <p:spPr>
          <a:xfrm>
            <a:off x="629120" y="1124744"/>
            <a:ext cx="3197327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body" idx="1"/>
          </p:nvPr>
        </p:nvSpPr>
        <p:spPr>
          <a:xfrm>
            <a:off x="1065600" y="979200"/>
            <a:ext cx="7776000" cy="49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●"/>
              <a:defRPr sz="2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◆"/>
              <a:defRPr sz="2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🞐"/>
              <a:defRPr sz="20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■"/>
              <a:def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/>
          <p:nvPr/>
        </p:nvSpPr>
        <p:spPr>
          <a:xfrm>
            <a:off x="4556956" y="6647583"/>
            <a:ext cx="79208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6"/>
          <p:cNvSpPr txBox="1">
            <a:spLocks noGrp="1"/>
          </p:cNvSpPr>
          <p:nvPr>
            <p:ph type="title"/>
          </p:nvPr>
        </p:nvSpPr>
        <p:spPr>
          <a:xfrm>
            <a:off x="681037" y="72009"/>
            <a:ext cx="8543925" cy="692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"/>
          <p:cNvSpPr txBox="1">
            <a:spLocks noGrp="1"/>
          </p:cNvSpPr>
          <p:nvPr>
            <p:ph type="title"/>
          </p:nvPr>
        </p:nvSpPr>
        <p:spPr>
          <a:xfrm>
            <a:off x="0" y="2340000"/>
            <a:ext cx="990600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Microsoft JhengHei"/>
              <a:buNone/>
            </a:pPr>
            <a:r>
              <a:rPr lang="zh-TW" sz="4000"/>
              <a:t>Vita訂餐平台</a:t>
            </a:r>
            <a:endParaRPr sz="40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1353600" y="3960000"/>
            <a:ext cx="7704856" cy="184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組別：第二組</a:t>
            </a:r>
            <a:endParaRPr sz="2400" b="0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組員： 王延融、張綺容、劉孟哲、巫政頴、李翎瑄</a:t>
            </a:r>
            <a:endParaRPr sz="2400" b="0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指導老師：許雅婷老師、錢達智老師、王亭幼老師</a:t>
            </a:r>
            <a:endParaRPr sz="2400" b="0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1"/>
          <p:cNvSpPr txBox="1">
            <a:spLocks noGrp="1"/>
          </p:cNvSpPr>
          <p:nvPr>
            <p:ph type="dt" idx="10"/>
          </p:nvPr>
        </p:nvSpPr>
        <p:spPr>
          <a:xfrm>
            <a:off x="6636437" y="6685988"/>
            <a:ext cx="545049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6c88ce109_1_13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40" name="Google Shape;140;g2e6c88ce109_1_134"/>
          <p:cNvSpPr txBox="1">
            <a:spLocks noGrp="1"/>
          </p:cNvSpPr>
          <p:nvPr>
            <p:ph type="title" idx="4294967295"/>
          </p:nvPr>
        </p:nvSpPr>
        <p:spPr>
          <a:xfrm>
            <a:off x="632520" y="2708920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網站展示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e6c88ce109_3_316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後台網站展示 - </a:t>
            </a:r>
            <a:r>
              <a:rPr lang="zh-TW"/>
              <a:t>版面配置</a:t>
            </a:r>
            <a:endParaRPr/>
          </a:p>
        </p:txBody>
      </p:sp>
      <p:sp>
        <p:nvSpPr>
          <p:cNvPr id="677" name="Google Shape;677;g2e6c88ce109_3_316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678" name="Google Shape;678;g2e6c88ce109_3_316"/>
          <p:cNvSpPr txBox="1"/>
          <p:nvPr/>
        </p:nvSpPr>
        <p:spPr>
          <a:xfrm>
            <a:off x="425400" y="1155950"/>
            <a:ext cx="56595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79" name="Google Shape;679;g2e6c88ce109_3_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3" y="1155950"/>
            <a:ext cx="9781277" cy="4826324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g2e6c88ce109_3_316"/>
          <p:cNvSpPr/>
          <p:nvPr/>
        </p:nvSpPr>
        <p:spPr>
          <a:xfrm>
            <a:off x="1751075" y="1606174"/>
            <a:ext cx="8068024" cy="43761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1" name="Google Shape;681;g2e6c88ce109_3_316"/>
          <p:cNvSpPr/>
          <p:nvPr/>
        </p:nvSpPr>
        <p:spPr>
          <a:xfrm>
            <a:off x="62375" y="1606175"/>
            <a:ext cx="1688700" cy="43761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2" name="Google Shape;682;g2e6c88ce109_3_316"/>
          <p:cNvSpPr txBox="1"/>
          <p:nvPr/>
        </p:nvSpPr>
        <p:spPr>
          <a:xfrm>
            <a:off x="8563950" y="4385075"/>
            <a:ext cx="91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內容頁</a:t>
            </a:r>
            <a:endParaRPr sz="1800" b="1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3" name="Google Shape;683;g2e6c88ce109_3_316"/>
          <p:cNvSpPr txBox="1"/>
          <p:nvPr/>
        </p:nvSpPr>
        <p:spPr>
          <a:xfrm>
            <a:off x="450875" y="4522525"/>
            <a:ext cx="91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99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側邊欄</a:t>
            </a:r>
            <a:endParaRPr sz="1800" b="1">
              <a:solidFill>
                <a:srgbClr val="99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e70d009c38_0_110"/>
          <p:cNvSpPr/>
          <p:nvPr/>
        </p:nvSpPr>
        <p:spPr>
          <a:xfrm>
            <a:off x="4303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登入頁面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87" name="Google Shape;887;g2e70d009c38_0_110"/>
          <p:cNvSpPr txBox="1"/>
          <p:nvPr/>
        </p:nvSpPr>
        <p:spPr>
          <a:xfrm>
            <a:off x="19029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88" name="Google Shape;888;g2e70d009c38_0_110"/>
          <p:cNvSpPr txBox="1">
            <a:spLocks noGrp="1"/>
          </p:cNvSpPr>
          <p:nvPr>
            <p:ph type="title"/>
          </p:nvPr>
        </p:nvSpPr>
        <p:spPr>
          <a:xfrm>
            <a:off x="632520" y="1289670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後台網站展示 - 今日訂單資訊、暫停接單</a:t>
            </a:r>
            <a:endParaRPr/>
          </a:p>
        </p:txBody>
      </p:sp>
      <p:sp>
        <p:nvSpPr>
          <p:cNvPr id="889" name="Google Shape;889;g2e70d009c38_0_110"/>
          <p:cNvSpPr/>
          <p:nvPr/>
        </p:nvSpPr>
        <p:spPr>
          <a:xfrm>
            <a:off x="2313275" y="3941913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店家資訊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0" name="Google Shape;890;g2e70d009c38_0_110"/>
          <p:cNvSpPr txBox="1"/>
          <p:nvPr/>
        </p:nvSpPr>
        <p:spPr>
          <a:xfrm>
            <a:off x="379883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1" name="Google Shape;891;g2e70d009c38_0_110"/>
          <p:cNvSpPr/>
          <p:nvPr/>
        </p:nvSpPr>
        <p:spPr>
          <a:xfrm>
            <a:off x="4188450" y="3941925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菜單管理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2" name="Google Shape;892;g2e70d009c38_0_110"/>
          <p:cNvSpPr txBox="1"/>
          <p:nvPr/>
        </p:nvSpPr>
        <p:spPr>
          <a:xfrm>
            <a:off x="565330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3" name="Google Shape;893;g2e70d009c38_0_110"/>
          <p:cNvSpPr/>
          <p:nvPr/>
        </p:nvSpPr>
        <p:spPr>
          <a:xfrm>
            <a:off x="487250" y="3941925"/>
            <a:ext cx="1415700" cy="6528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今日訂單資訊</a:t>
            </a:r>
            <a:br>
              <a:rPr lang="zh-TW" sz="1300">
                <a:solidFill>
                  <a:schemeClr val="lt1"/>
                </a:solidFill>
              </a:rPr>
            </a:br>
            <a:r>
              <a:rPr lang="zh-TW" sz="1300">
                <a:solidFill>
                  <a:schemeClr val="lt1"/>
                </a:solidFill>
              </a:rPr>
              <a:t>暫停接單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894" name="Google Shape;894;g2e70d009c38_0_110"/>
          <p:cNvSpPr txBox="1"/>
          <p:nvPr/>
        </p:nvSpPr>
        <p:spPr>
          <a:xfrm>
            <a:off x="754918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5" name="Google Shape;895;g2e70d009c38_0_110"/>
          <p:cNvSpPr/>
          <p:nvPr/>
        </p:nvSpPr>
        <p:spPr>
          <a:xfrm>
            <a:off x="6063638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前週評論分析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6" name="Google Shape;896;g2e70d009c38_0_110"/>
          <p:cNvSpPr txBox="1"/>
          <p:nvPr/>
        </p:nvSpPr>
        <p:spPr>
          <a:xfrm>
            <a:off x="94450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7" name="Google Shape;897;g2e70d009c38_0_110"/>
          <p:cNvSpPr/>
          <p:nvPr/>
        </p:nvSpPr>
        <p:spPr>
          <a:xfrm>
            <a:off x="8024175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前月營運分析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8" name="Google Shape;898;g2e70d009c38_0_110"/>
          <p:cNvSpPr txBox="1"/>
          <p:nvPr/>
        </p:nvSpPr>
        <p:spPr>
          <a:xfrm>
            <a:off x="188225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9" name="Google Shape;899;g2e70d009c38_0_110"/>
          <p:cNvSpPr/>
          <p:nvPr/>
        </p:nvSpPr>
        <p:spPr>
          <a:xfrm>
            <a:off x="2305550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訂單管理</a:t>
            </a:r>
            <a:endParaRPr sz="13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評論管理</a:t>
            </a: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0" name="Google Shape;900;g2e70d009c38_0_110"/>
          <p:cNvSpPr txBox="1"/>
          <p:nvPr/>
        </p:nvSpPr>
        <p:spPr>
          <a:xfrm>
            <a:off x="377813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1" name="Google Shape;901;g2e70d009c38_0_110"/>
          <p:cNvSpPr/>
          <p:nvPr/>
        </p:nvSpPr>
        <p:spPr>
          <a:xfrm>
            <a:off x="4209163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操作訂單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2" name="Google Shape;902;g2e70d009c38_0_110"/>
          <p:cNvSpPr txBox="1"/>
          <p:nvPr/>
        </p:nvSpPr>
        <p:spPr>
          <a:xfrm>
            <a:off x="563260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3" name="Google Shape;903;g2e70d009c38_0_110"/>
          <p:cNvSpPr/>
          <p:nvPr/>
        </p:nvSpPr>
        <p:spPr>
          <a:xfrm>
            <a:off x="609082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篩選訂單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4" name="Google Shape;904;g2e70d009c38_0_110"/>
          <p:cNvSpPr txBox="1"/>
          <p:nvPr/>
        </p:nvSpPr>
        <p:spPr>
          <a:xfrm>
            <a:off x="752848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5" name="Google Shape;905;g2e70d009c38_0_110"/>
          <p:cNvSpPr/>
          <p:nvPr/>
        </p:nvSpPr>
        <p:spPr>
          <a:xfrm>
            <a:off x="79724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管理評論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6" name="Google Shape;906;g2e70d009c38_0_110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e70d009c38_0_135"/>
          <p:cNvSpPr txBox="1"/>
          <p:nvPr/>
        </p:nvSpPr>
        <p:spPr>
          <a:xfrm>
            <a:off x="3585600" y="1574625"/>
            <a:ext cx="53133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蔡老闆</a:t>
            </a: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今天快要結束營業了，趕緊來看看有哪些訂單還沒處理完的！如果快做不完就先暫停接單吧~順便看看今天已完成的交易情況。</a:t>
            </a:r>
            <a:b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2" name="Google Shape;912;g2e70d009c38_0_135"/>
          <p:cNvSpPr txBox="1">
            <a:spLocks noGrp="1"/>
          </p:cNvSpPr>
          <p:nvPr>
            <p:ph type="title" idx="4294967295"/>
          </p:nvPr>
        </p:nvSpPr>
        <p:spPr>
          <a:xfrm>
            <a:off x="632545" y="378045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後台網站展示 - </a:t>
            </a:r>
            <a:r>
              <a:rPr lang="zh-TW">
                <a:solidFill>
                  <a:schemeClr val="accent4"/>
                </a:solidFill>
              </a:rPr>
              <a:t>今日訂單資訊、暫停接單</a:t>
            </a:r>
            <a:endParaRPr/>
          </a:p>
        </p:txBody>
      </p:sp>
      <p:pic>
        <p:nvPicPr>
          <p:cNvPr id="913" name="Google Shape;913;g2e70d009c38_0_135"/>
          <p:cNvPicPr preferRelativeResize="0"/>
          <p:nvPr/>
        </p:nvPicPr>
        <p:blipFill rotWithShape="1">
          <a:blip r:embed="rId3">
            <a:alphaModFix/>
          </a:blip>
          <a:srcRect t="8131" b="23417"/>
          <a:stretch/>
        </p:blipFill>
        <p:spPr>
          <a:xfrm>
            <a:off x="1239525" y="1719200"/>
            <a:ext cx="2030450" cy="208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e70d009c38_0_141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dirty="0"/>
              <a:t>首頁 - 今日訂單資訊</a:t>
            </a:r>
            <a:endParaRPr dirty="0"/>
          </a:p>
        </p:txBody>
      </p:sp>
      <p:sp>
        <p:nvSpPr>
          <p:cNvPr id="919" name="Google Shape;919;g2e70d009c38_0_141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920" name="Google Shape;920;g2e70d009c38_0_141"/>
          <p:cNvSpPr txBox="1"/>
          <p:nvPr/>
        </p:nvSpPr>
        <p:spPr>
          <a:xfrm>
            <a:off x="295925" y="1100450"/>
            <a:ext cx="89013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訂單狀態概覽：</a:t>
            </a:r>
            <a:r>
              <a:rPr lang="zh-TW" sz="2400" b="1">
                <a:solidFill>
                  <a:srgbClr val="F4CC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今天</a:t>
            </a: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店家透過平台接單的處理狀態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營收環形圖：</a:t>
            </a:r>
            <a:r>
              <a:rPr lang="zh-TW" sz="2400" b="1">
                <a:solidFill>
                  <a:srgbClr val="F4CC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今天</a:t>
            </a: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已完成訂單在各商品分類的金額分布</a:t>
            </a:r>
            <a:b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已完成訂單統計：</a:t>
            </a:r>
            <a:r>
              <a:rPr lang="zh-TW" sz="2400" b="1">
                <a:solidFill>
                  <a:srgbClr val="F4CC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今天</a:t>
            </a: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已完成商品營業額和便當總數量</a:t>
            </a:r>
            <a:b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	    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21" name="Google Shape;921;g2e70d009c38_0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58600"/>
            <a:ext cx="9601201" cy="3320041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g2e70d009c38_0_141"/>
          <p:cNvSpPr/>
          <p:nvPr/>
        </p:nvSpPr>
        <p:spPr>
          <a:xfrm>
            <a:off x="1435825" y="3659300"/>
            <a:ext cx="285300" cy="291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23" name="Google Shape;923;g2e70d009c38_0_141"/>
          <p:cNvSpPr txBox="1"/>
          <p:nvPr/>
        </p:nvSpPr>
        <p:spPr>
          <a:xfrm>
            <a:off x="1947075" y="3429000"/>
            <a:ext cx="2329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點擊進入訂單管理</a:t>
            </a:r>
            <a:b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頁面，並篩選今天特定訂單狀態的訂單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e70d009c38_0_141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altLang="zh-TW" dirty="0"/>
              <a:t>今日訂單資訊</a:t>
            </a:r>
            <a:r>
              <a:rPr lang="en-US" altLang="zh-TW" dirty="0"/>
              <a:t> –</a:t>
            </a:r>
            <a:r>
              <a:rPr lang="zh-TW" dirty="0"/>
              <a:t> </a:t>
            </a:r>
            <a:r>
              <a:rPr lang="en-US" altLang="zh-TW" dirty="0" err="1"/>
              <a:t>PowerBI</a:t>
            </a:r>
            <a:r>
              <a:rPr lang="zh-TW" altLang="en-US" dirty="0"/>
              <a:t> 呈現</a:t>
            </a:r>
            <a:endParaRPr dirty="0"/>
          </a:p>
        </p:txBody>
      </p:sp>
      <p:sp>
        <p:nvSpPr>
          <p:cNvPr id="919" name="Google Shape;919;g2e70d009c38_0_141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3FB7E-3D6D-75E2-5A57-F48D1AF73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5" y="2129677"/>
            <a:ext cx="9792549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37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e70d009c38_0_150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跨分頁 - 暫停接單</a:t>
            </a:r>
            <a:endParaRPr/>
          </a:p>
        </p:txBody>
      </p:sp>
      <p:sp>
        <p:nvSpPr>
          <p:cNvPr id="929" name="Google Shape;929;g2e70d009c38_0_150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930" name="Google Shape;930;g2e70d009c38_0_150"/>
          <p:cNvSpPr txBox="1"/>
          <p:nvPr/>
        </p:nvSpPr>
        <p:spPr>
          <a:xfrm>
            <a:off x="2214275" y="1100450"/>
            <a:ext cx="69828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    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31" name="Google Shape;931;g2e70d009c38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77092"/>
            <a:ext cx="9753602" cy="4825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g2e70d009c38_0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75" y="477409"/>
            <a:ext cx="1304925" cy="53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3" name="Google Shape;933;g2e70d009c38_0_150"/>
          <p:cNvCxnSpPr>
            <a:stCxn id="932" idx="2"/>
          </p:cNvCxnSpPr>
          <p:nvPr/>
        </p:nvCxnSpPr>
        <p:spPr>
          <a:xfrm flipH="1">
            <a:off x="726238" y="1010809"/>
            <a:ext cx="900600" cy="4377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4" name="Google Shape;934;g2e70d009c38_0_150"/>
          <p:cNvSpPr/>
          <p:nvPr/>
        </p:nvSpPr>
        <p:spPr>
          <a:xfrm>
            <a:off x="4702100" y="1764300"/>
            <a:ext cx="5127600" cy="39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935" name="Google Shape;935;g2e70d009c38_0_150"/>
          <p:cNvCxnSpPr>
            <a:stCxn id="932" idx="2"/>
            <a:endCxn id="934" idx="0"/>
          </p:cNvCxnSpPr>
          <p:nvPr/>
        </p:nvCxnSpPr>
        <p:spPr>
          <a:xfrm>
            <a:off x="1626838" y="1010809"/>
            <a:ext cx="5639100" cy="753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6" name="Google Shape;936;g2e70d009c38_0_150"/>
          <p:cNvSpPr txBox="1"/>
          <p:nvPr/>
        </p:nvSpPr>
        <p:spPr>
          <a:xfrm>
            <a:off x="974375" y="4131225"/>
            <a:ext cx="1305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點擊後更換為開放接單按鈕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7" name="Google Shape;937;g2e70d009c38_0_150"/>
          <p:cNvSpPr txBox="1"/>
          <p:nvPr/>
        </p:nvSpPr>
        <p:spPr>
          <a:xfrm>
            <a:off x="5668875" y="1010800"/>
            <a:ext cx="340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前台店家頁面顯示暫停接單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e70d009c38_0_163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跨分頁展示 - 暫停接單</a:t>
            </a:r>
            <a:endParaRPr/>
          </a:p>
        </p:txBody>
      </p:sp>
      <p:pic>
        <p:nvPicPr>
          <p:cNvPr id="944" name="Google Shape;944;g2e70d009c38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4534"/>
            <a:ext cx="9601201" cy="4772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e70d009c38_0_163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altLang="en-US" dirty="0"/>
              <a:t>首</a:t>
            </a:r>
            <a:r>
              <a:rPr lang="zh-TW" dirty="0"/>
              <a:t>頁展示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A02AF-0DA0-EDF7-C710-F77F57794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" y="1091945"/>
            <a:ext cx="9780104" cy="46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6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e6fcedb879_2_407"/>
          <p:cNvSpPr/>
          <p:nvPr/>
        </p:nvSpPr>
        <p:spPr>
          <a:xfrm>
            <a:off x="4303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登入頁面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1" name="Google Shape;951;g2e6fcedb879_2_407"/>
          <p:cNvSpPr txBox="1"/>
          <p:nvPr/>
        </p:nvSpPr>
        <p:spPr>
          <a:xfrm>
            <a:off x="19029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2" name="Google Shape;952;g2e6fcedb879_2_407"/>
          <p:cNvSpPr txBox="1">
            <a:spLocks noGrp="1"/>
          </p:cNvSpPr>
          <p:nvPr>
            <p:ph type="title"/>
          </p:nvPr>
        </p:nvSpPr>
        <p:spPr>
          <a:xfrm>
            <a:off x="632520" y="1289670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後台網站展示 - 店家資訊</a:t>
            </a:r>
            <a:endParaRPr/>
          </a:p>
        </p:txBody>
      </p:sp>
      <p:sp>
        <p:nvSpPr>
          <p:cNvPr id="953" name="Google Shape;953;g2e6fcedb879_2_407"/>
          <p:cNvSpPr/>
          <p:nvPr/>
        </p:nvSpPr>
        <p:spPr>
          <a:xfrm>
            <a:off x="2313275" y="3941913"/>
            <a:ext cx="1415700" cy="6528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店家資訊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4" name="Google Shape;954;g2e6fcedb879_2_407"/>
          <p:cNvSpPr txBox="1"/>
          <p:nvPr/>
        </p:nvSpPr>
        <p:spPr>
          <a:xfrm>
            <a:off x="379883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5" name="Google Shape;955;g2e6fcedb879_2_407"/>
          <p:cNvSpPr/>
          <p:nvPr/>
        </p:nvSpPr>
        <p:spPr>
          <a:xfrm>
            <a:off x="4188450" y="3941925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菜單管理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6" name="Google Shape;956;g2e6fcedb879_2_407"/>
          <p:cNvSpPr txBox="1"/>
          <p:nvPr/>
        </p:nvSpPr>
        <p:spPr>
          <a:xfrm>
            <a:off x="565330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7" name="Google Shape;957;g2e6fcedb879_2_407"/>
          <p:cNvSpPr/>
          <p:nvPr/>
        </p:nvSpPr>
        <p:spPr>
          <a:xfrm>
            <a:off x="487250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今日訂單資訊</a:t>
            </a:r>
            <a:br>
              <a:rPr lang="zh-TW" sz="1300">
                <a:solidFill>
                  <a:schemeClr val="lt1"/>
                </a:solidFill>
              </a:rPr>
            </a:br>
            <a:r>
              <a:rPr lang="zh-TW" sz="1300">
                <a:solidFill>
                  <a:schemeClr val="lt1"/>
                </a:solidFill>
              </a:rPr>
              <a:t>暫停接單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958" name="Google Shape;958;g2e6fcedb879_2_407"/>
          <p:cNvSpPr txBox="1"/>
          <p:nvPr/>
        </p:nvSpPr>
        <p:spPr>
          <a:xfrm>
            <a:off x="754918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9" name="Google Shape;959;g2e6fcedb879_2_407"/>
          <p:cNvSpPr/>
          <p:nvPr/>
        </p:nvSpPr>
        <p:spPr>
          <a:xfrm>
            <a:off x="6063638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前週評論分析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0" name="Google Shape;960;g2e6fcedb879_2_407"/>
          <p:cNvSpPr txBox="1"/>
          <p:nvPr/>
        </p:nvSpPr>
        <p:spPr>
          <a:xfrm>
            <a:off x="94450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1" name="Google Shape;961;g2e6fcedb879_2_407"/>
          <p:cNvSpPr/>
          <p:nvPr/>
        </p:nvSpPr>
        <p:spPr>
          <a:xfrm>
            <a:off x="8024175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前月營運分析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2" name="Google Shape;962;g2e6fcedb879_2_407"/>
          <p:cNvSpPr txBox="1"/>
          <p:nvPr/>
        </p:nvSpPr>
        <p:spPr>
          <a:xfrm>
            <a:off x="188225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3" name="Google Shape;963;g2e6fcedb879_2_407"/>
          <p:cNvSpPr/>
          <p:nvPr/>
        </p:nvSpPr>
        <p:spPr>
          <a:xfrm>
            <a:off x="2305550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訂單管理</a:t>
            </a:r>
            <a:endParaRPr sz="13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評論管理</a:t>
            </a: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4" name="Google Shape;964;g2e6fcedb879_2_407"/>
          <p:cNvSpPr txBox="1"/>
          <p:nvPr/>
        </p:nvSpPr>
        <p:spPr>
          <a:xfrm>
            <a:off x="377813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5" name="Google Shape;965;g2e6fcedb879_2_407"/>
          <p:cNvSpPr/>
          <p:nvPr/>
        </p:nvSpPr>
        <p:spPr>
          <a:xfrm>
            <a:off x="4209163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操作訂單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6" name="Google Shape;966;g2e6fcedb879_2_407"/>
          <p:cNvSpPr txBox="1"/>
          <p:nvPr/>
        </p:nvSpPr>
        <p:spPr>
          <a:xfrm>
            <a:off x="563260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7" name="Google Shape;967;g2e6fcedb879_2_407"/>
          <p:cNvSpPr/>
          <p:nvPr/>
        </p:nvSpPr>
        <p:spPr>
          <a:xfrm>
            <a:off x="609082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篩選訂單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8" name="Google Shape;968;g2e6fcedb879_2_407"/>
          <p:cNvSpPr txBox="1"/>
          <p:nvPr/>
        </p:nvSpPr>
        <p:spPr>
          <a:xfrm>
            <a:off x="752848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9" name="Google Shape;969;g2e6fcedb879_2_407"/>
          <p:cNvSpPr/>
          <p:nvPr/>
        </p:nvSpPr>
        <p:spPr>
          <a:xfrm>
            <a:off x="79724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管理評論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70" name="Google Shape;970;g2e6fcedb879_2_407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開發技術 | 使用工具</a:t>
            </a:r>
            <a:endParaRPr/>
          </a:p>
        </p:txBody>
      </p:sp>
      <p:sp>
        <p:nvSpPr>
          <p:cNvPr id="71" name="Google Shape;71;p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pic>
        <p:nvPicPr>
          <p:cNvPr id="72" name="Google Shape;7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234" y="2743189"/>
            <a:ext cx="950987" cy="75781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4"/>
          <p:cNvSpPr/>
          <p:nvPr/>
        </p:nvSpPr>
        <p:spPr>
          <a:xfrm>
            <a:off x="811788" y="997350"/>
            <a:ext cx="9028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i="0" u="none" strike="noStrike" cap="non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前端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5276259" y="991390"/>
            <a:ext cx="9028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後端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"/>
          <p:cNvSpPr/>
          <p:nvPr/>
        </p:nvSpPr>
        <p:spPr>
          <a:xfrm>
            <a:off x="5276259" y="2905780"/>
            <a:ext cx="12618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資料庫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"/>
          <p:cNvSpPr/>
          <p:nvPr/>
        </p:nvSpPr>
        <p:spPr>
          <a:xfrm>
            <a:off x="704528" y="3777501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設計工具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"/>
          <p:cNvSpPr/>
          <p:nvPr/>
        </p:nvSpPr>
        <p:spPr>
          <a:xfrm>
            <a:off x="5204251" y="4895370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版本控制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3122" y="4394807"/>
            <a:ext cx="791573" cy="79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3966" y="4365105"/>
            <a:ext cx="864095" cy="842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4568" y="5455593"/>
            <a:ext cx="807477" cy="80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30577" y="4365104"/>
            <a:ext cx="864095" cy="86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72680" y="1537544"/>
            <a:ext cx="772295" cy="108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20552" y="1537544"/>
            <a:ext cx="1068186" cy="1068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033705" y="1544395"/>
            <a:ext cx="772296" cy="1089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04757" y="2758949"/>
            <a:ext cx="2886793" cy="70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975340" y="1664948"/>
            <a:ext cx="969028" cy="969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475154" y="5517234"/>
            <a:ext cx="864094" cy="86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57712" y="5443677"/>
            <a:ext cx="999534" cy="999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547383" y="3634664"/>
            <a:ext cx="1351927" cy="101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13240" y="3634664"/>
            <a:ext cx="2507254" cy="103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802521" y="1697391"/>
            <a:ext cx="1032287" cy="103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546466" y="1664948"/>
            <a:ext cx="969029" cy="1090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2e70d009c38_0_3"/>
          <p:cNvSpPr txBox="1"/>
          <p:nvPr/>
        </p:nvSpPr>
        <p:spPr>
          <a:xfrm>
            <a:off x="3585600" y="1574625"/>
            <a:ext cx="5313300" cy="4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蔡老闆</a:t>
            </a: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禮拜一端午節要到了，蔡老闆決定關門一天，不讓客戶點餐。</a:t>
            </a:r>
            <a:b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蔡老闆最近申辦新的電話號碼，專門讓客人洽詢用。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76" name="Google Shape;976;g2e70d009c38_0_3"/>
          <p:cNvSpPr txBox="1">
            <a:spLocks noGrp="1"/>
          </p:cNvSpPr>
          <p:nvPr>
            <p:ph type="title" idx="4294967295"/>
          </p:nvPr>
        </p:nvSpPr>
        <p:spPr>
          <a:xfrm>
            <a:off x="632545" y="378045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後台網站展示 - 店家資訊</a:t>
            </a:r>
            <a:endParaRPr/>
          </a:p>
        </p:txBody>
      </p:sp>
      <p:pic>
        <p:nvPicPr>
          <p:cNvPr id="977" name="Google Shape;977;g2e70d009c38_0_3"/>
          <p:cNvPicPr preferRelativeResize="0"/>
          <p:nvPr/>
        </p:nvPicPr>
        <p:blipFill rotWithShape="1">
          <a:blip r:embed="rId3">
            <a:alphaModFix/>
          </a:blip>
          <a:srcRect t="8131" b="23417"/>
          <a:stretch/>
        </p:blipFill>
        <p:spPr>
          <a:xfrm>
            <a:off x="1131525" y="1574625"/>
            <a:ext cx="2030450" cy="208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2e6fcedb879_2_68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店家資訊</a:t>
            </a:r>
            <a:endParaRPr/>
          </a:p>
        </p:txBody>
      </p:sp>
      <p:sp>
        <p:nvSpPr>
          <p:cNvPr id="983" name="Google Shape;983;g2e6fcedb879_2_68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984" name="Google Shape;984;g2e6fcedb879_2_68"/>
          <p:cNvSpPr txBox="1"/>
          <p:nvPr/>
        </p:nvSpPr>
        <p:spPr>
          <a:xfrm>
            <a:off x="425400" y="1155950"/>
            <a:ext cx="56595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5" name="Google Shape;985;g2e6fcedb879_2_68"/>
          <p:cNvSpPr txBox="1"/>
          <p:nvPr/>
        </p:nvSpPr>
        <p:spPr>
          <a:xfrm>
            <a:off x="395675" y="825925"/>
            <a:ext cx="8836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可編輯店家連絡電話、營業時間、支付選項、店家首圖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86" name="Google Shape;986;g2e6fcedb879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41905"/>
            <a:ext cx="9753601" cy="4812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e70d009c38_0_60"/>
          <p:cNvSpPr/>
          <p:nvPr/>
        </p:nvSpPr>
        <p:spPr>
          <a:xfrm>
            <a:off x="4303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登入頁面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3" name="Google Shape;993;g2e70d009c38_0_60"/>
          <p:cNvSpPr txBox="1"/>
          <p:nvPr/>
        </p:nvSpPr>
        <p:spPr>
          <a:xfrm>
            <a:off x="19029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4" name="Google Shape;994;g2e70d009c38_0_60"/>
          <p:cNvSpPr txBox="1">
            <a:spLocks noGrp="1"/>
          </p:cNvSpPr>
          <p:nvPr>
            <p:ph type="title"/>
          </p:nvPr>
        </p:nvSpPr>
        <p:spPr>
          <a:xfrm>
            <a:off x="632520" y="1289670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後台網站展示 - 菜單管理</a:t>
            </a:r>
            <a:endParaRPr/>
          </a:p>
        </p:txBody>
      </p:sp>
      <p:sp>
        <p:nvSpPr>
          <p:cNvPr id="995" name="Google Shape;995;g2e70d009c38_0_60"/>
          <p:cNvSpPr/>
          <p:nvPr/>
        </p:nvSpPr>
        <p:spPr>
          <a:xfrm>
            <a:off x="2313275" y="3941913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店家資訊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6" name="Google Shape;996;g2e70d009c38_0_60"/>
          <p:cNvSpPr txBox="1"/>
          <p:nvPr/>
        </p:nvSpPr>
        <p:spPr>
          <a:xfrm>
            <a:off x="379883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7" name="Google Shape;997;g2e70d009c38_0_60"/>
          <p:cNvSpPr/>
          <p:nvPr/>
        </p:nvSpPr>
        <p:spPr>
          <a:xfrm>
            <a:off x="4188450" y="3941925"/>
            <a:ext cx="1415700" cy="6528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菜單管理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8" name="Google Shape;998;g2e70d009c38_0_60"/>
          <p:cNvSpPr txBox="1"/>
          <p:nvPr/>
        </p:nvSpPr>
        <p:spPr>
          <a:xfrm>
            <a:off x="565330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9" name="Google Shape;999;g2e70d009c38_0_60"/>
          <p:cNvSpPr/>
          <p:nvPr/>
        </p:nvSpPr>
        <p:spPr>
          <a:xfrm>
            <a:off x="487250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今日訂單資訊</a:t>
            </a:r>
            <a:br>
              <a:rPr lang="zh-TW" sz="1300">
                <a:solidFill>
                  <a:schemeClr val="lt1"/>
                </a:solidFill>
              </a:rPr>
            </a:br>
            <a:r>
              <a:rPr lang="zh-TW" sz="1300">
                <a:solidFill>
                  <a:schemeClr val="lt1"/>
                </a:solidFill>
              </a:rPr>
              <a:t>暫停接單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000" name="Google Shape;1000;g2e70d009c38_0_60"/>
          <p:cNvSpPr txBox="1"/>
          <p:nvPr/>
        </p:nvSpPr>
        <p:spPr>
          <a:xfrm>
            <a:off x="754918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1" name="Google Shape;1001;g2e70d009c38_0_60"/>
          <p:cNvSpPr/>
          <p:nvPr/>
        </p:nvSpPr>
        <p:spPr>
          <a:xfrm>
            <a:off x="6063638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前週評論分析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2" name="Google Shape;1002;g2e70d009c38_0_60"/>
          <p:cNvSpPr txBox="1"/>
          <p:nvPr/>
        </p:nvSpPr>
        <p:spPr>
          <a:xfrm>
            <a:off x="94450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3" name="Google Shape;1003;g2e70d009c38_0_60"/>
          <p:cNvSpPr/>
          <p:nvPr/>
        </p:nvSpPr>
        <p:spPr>
          <a:xfrm>
            <a:off x="8024175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前月營運分析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4" name="Google Shape;1004;g2e70d009c38_0_60"/>
          <p:cNvSpPr txBox="1"/>
          <p:nvPr/>
        </p:nvSpPr>
        <p:spPr>
          <a:xfrm>
            <a:off x="188225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5" name="Google Shape;1005;g2e70d009c38_0_60"/>
          <p:cNvSpPr/>
          <p:nvPr/>
        </p:nvSpPr>
        <p:spPr>
          <a:xfrm>
            <a:off x="2305550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訂單管理</a:t>
            </a:r>
            <a:endParaRPr sz="13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評論管理</a:t>
            </a: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6" name="Google Shape;1006;g2e70d009c38_0_60"/>
          <p:cNvSpPr txBox="1"/>
          <p:nvPr/>
        </p:nvSpPr>
        <p:spPr>
          <a:xfrm>
            <a:off x="377813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7" name="Google Shape;1007;g2e70d009c38_0_60"/>
          <p:cNvSpPr/>
          <p:nvPr/>
        </p:nvSpPr>
        <p:spPr>
          <a:xfrm>
            <a:off x="4209163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操作訂單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8" name="Google Shape;1008;g2e70d009c38_0_60"/>
          <p:cNvSpPr txBox="1"/>
          <p:nvPr/>
        </p:nvSpPr>
        <p:spPr>
          <a:xfrm>
            <a:off x="563260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9" name="Google Shape;1009;g2e70d009c38_0_60"/>
          <p:cNvSpPr/>
          <p:nvPr/>
        </p:nvSpPr>
        <p:spPr>
          <a:xfrm>
            <a:off x="609082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篩選訂單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0" name="Google Shape;1010;g2e70d009c38_0_60"/>
          <p:cNvSpPr txBox="1"/>
          <p:nvPr/>
        </p:nvSpPr>
        <p:spPr>
          <a:xfrm>
            <a:off x="752848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1" name="Google Shape;1011;g2e70d009c38_0_60"/>
          <p:cNvSpPr/>
          <p:nvPr/>
        </p:nvSpPr>
        <p:spPr>
          <a:xfrm>
            <a:off x="79724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管理評論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2" name="Google Shape;1012;g2e70d009c38_0_60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g2e6fcedb879_2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53" y="1610663"/>
            <a:ext cx="9733695" cy="43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g2e6fcedb879_2_101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菜單管理 - 檢視</a:t>
            </a:r>
            <a:endParaRPr/>
          </a:p>
        </p:txBody>
      </p:sp>
      <p:sp>
        <p:nvSpPr>
          <p:cNvPr id="1019" name="Google Shape;1019;g2e6fcedb879_2_101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020" name="Google Shape;1020;g2e6fcedb879_2_101"/>
          <p:cNvSpPr txBox="1"/>
          <p:nvPr/>
        </p:nvSpPr>
        <p:spPr>
          <a:xfrm>
            <a:off x="425400" y="1155950"/>
            <a:ext cx="56595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1" name="Google Shape;1021;g2e6fcedb879_2_101"/>
          <p:cNvSpPr txBox="1"/>
          <p:nvPr/>
        </p:nvSpPr>
        <p:spPr>
          <a:xfrm>
            <a:off x="295925" y="1100450"/>
            <a:ext cx="89013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店家設定商品分類、編輯/新增商品、調整商品上架狀態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2" name="Google Shape;1022;g2e6fcedb879_2_101"/>
          <p:cNvSpPr/>
          <p:nvPr/>
        </p:nvSpPr>
        <p:spPr>
          <a:xfrm>
            <a:off x="295925" y="2084925"/>
            <a:ext cx="1374000" cy="591000"/>
          </a:xfrm>
          <a:prstGeom prst="rect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3" name="Google Shape;1023;g2e6fcedb879_2_101"/>
          <p:cNvSpPr txBox="1"/>
          <p:nvPr/>
        </p:nvSpPr>
        <p:spPr>
          <a:xfrm>
            <a:off x="427325" y="4197775"/>
            <a:ext cx="1111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商家既有</a:t>
            </a:r>
            <a:br>
              <a:rPr lang="zh-TW" sz="1800" b="1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 b="1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商品分類</a:t>
            </a:r>
            <a:br>
              <a:rPr lang="zh-TW" sz="1800" b="1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 b="1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列表</a:t>
            </a:r>
            <a:endParaRPr sz="1800" b="1">
              <a:solidFill>
                <a:srgbClr val="38761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4" name="Google Shape;1024;g2e6fcedb879_2_101"/>
          <p:cNvSpPr txBox="1"/>
          <p:nvPr/>
        </p:nvSpPr>
        <p:spPr>
          <a:xfrm>
            <a:off x="2424350" y="2020125"/>
            <a:ext cx="554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商品資料：圖、名稱、價格、庫存數、所屬分類</a:t>
            </a:r>
            <a:endParaRPr sz="1800" b="1">
              <a:solidFill>
                <a:srgbClr val="38761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g2e6fcedb879_2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53" y="1610663"/>
            <a:ext cx="9733695" cy="43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g2e6fcedb879_2_112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菜單管理 - 功能一覽</a:t>
            </a:r>
            <a:endParaRPr/>
          </a:p>
        </p:txBody>
      </p:sp>
      <p:sp>
        <p:nvSpPr>
          <p:cNvPr id="1031" name="Google Shape;1031;g2e6fcedb879_2_112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032" name="Google Shape;1032;g2e6fcedb879_2_112"/>
          <p:cNvSpPr txBox="1"/>
          <p:nvPr/>
        </p:nvSpPr>
        <p:spPr>
          <a:xfrm>
            <a:off x="425400" y="1155950"/>
            <a:ext cx="56595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3" name="Google Shape;1033;g2e6fcedb879_2_112"/>
          <p:cNvSpPr txBox="1"/>
          <p:nvPr/>
        </p:nvSpPr>
        <p:spPr>
          <a:xfrm>
            <a:off x="295925" y="1100450"/>
            <a:ext cx="89013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店家設定商品分類、編輯/新增商品、調整商品上架狀態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4" name="Google Shape;1034;g2e6fcedb879_2_112"/>
          <p:cNvSpPr/>
          <p:nvPr/>
        </p:nvSpPr>
        <p:spPr>
          <a:xfrm>
            <a:off x="295925" y="2149575"/>
            <a:ext cx="1331700" cy="461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5" name="Google Shape;1035;g2e6fcedb879_2_112"/>
          <p:cNvSpPr txBox="1"/>
          <p:nvPr/>
        </p:nvSpPr>
        <p:spPr>
          <a:xfrm>
            <a:off x="222450" y="3976700"/>
            <a:ext cx="1592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編輯/刪除/新增 商品分類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6" name="Google Shape;1036;g2e6fcedb879_2_112"/>
          <p:cNvSpPr/>
          <p:nvPr/>
        </p:nvSpPr>
        <p:spPr>
          <a:xfrm>
            <a:off x="8183350" y="2053275"/>
            <a:ext cx="992400" cy="39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7" name="Google Shape;1037;g2e6fcedb879_2_112"/>
          <p:cNvSpPr txBox="1"/>
          <p:nvPr/>
        </p:nvSpPr>
        <p:spPr>
          <a:xfrm>
            <a:off x="6575725" y="1844650"/>
            <a:ext cx="1717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基於空白表單</a:t>
            </a:r>
            <a:b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新增商品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8" name="Google Shape;1038;g2e6fcedb879_2_112"/>
          <p:cNvSpPr/>
          <p:nvPr/>
        </p:nvSpPr>
        <p:spPr>
          <a:xfrm>
            <a:off x="8361050" y="3644000"/>
            <a:ext cx="992400" cy="39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9" name="Google Shape;1039;g2e6fcedb879_2_112"/>
          <p:cNvSpPr/>
          <p:nvPr/>
        </p:nvSpPr>
        <p:spPr>
          <a:xfrm>
            <a:off x="6300300" y="3145700"/>
            <a:ext cx="422700" cy="281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0" name="Google Shape;1040;g2e6fcedb879_2_112"/>
          <p:cNvSpPr txBox="1"/>
          <p:nvPr/>
        </p:nvSpPr>
        <p:spPr>
          <a:xfrm>
            <a:off x="6669850" y="5977450"/>
            <a:ext cx="3759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複製：利用既有商品新增商品</a:t>
            </a:r>
            <a:b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編輯：編輯既有商品資訊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1" name="Google Shape;1041;g2e6fcedb879_2_112"/>
          <p:cNvSpPr txBox="1"/>
          <p:nvPr/>
        </p:nvSpPr>
        <p:spPr>
          <a:xfrm>
            <a:off x="4139300" y="3388125"/>
            <a:ext cx="264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設定前台商品上架狀態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2" name="Google Shape;1042;g2e6fcedb879_2_112"/>
          <p:cNvSpPr/>
          <p:nvPr/>
        </p:nvSpPr>
        <p:spPr>
          <a:xfrm>
            <a:off x="4139300" y="2686575"/>
            <a:ext cx="137400" cy="17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3" name="Google Shape;1043;g2e6fcedb879_2_112"/>
          <p:cNvSpPr txBox="1"/>
          <p:nvPr/>
        </p:nvSpPr>
        <p:spPr>
          <a:xfrm>
            <a:off x="3029950" y="2224875"/>
            <a:ext cx="171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排序(升/降冪)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2e6fcedb879_2_533"/>
          <p:cNvSpPr txBox="1"/>
          <p:nvPr/>
        </p:nvSpPr>
        <p:spPr>
          <a:xfrm>
            <a:off x="3585600" y="1574625"/>
            <a:ext cx="53133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蔡老闆</a:t>
            </a: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便當店獨家自製的柳橙鮭魚料理要上架了！因為商品的特殊性，蔡老闆決定新建商品類別「超健康便當」來分類此商品。</a:t>
            </a:r>
            <a:b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另外，懷舊滷排骨最近評論很差，蔡老闆決定下架商品，並將改善後的新版本上架。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9" name="Google Shape;1049;g2e6fcedb879_2_533"/>
          <p:cNvSpPr txBox="1">
            <a:spLocks noGrp="1"/>
          </p:cNvSpPr>
          <p:nvPr>
            <p:ph type="title" idx="4294967295"/>
          </p:nvPr>
        </p:nvSpPr>
        <p:spPr>
          <a:xfrm>
            <a:off x="632545" y="378045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後台網站展示 - </a:t>
            </a:r>
            <a:r>
              <a:rPr lang="zh-TW">
                <a:solidFill>
                  <a:schemeClr val="accent4"/>
                </a:solidFill>
              </a:rPr>
              <a:t>菜單管理</a:t>
            </a:r>
            <a:endParaRPr/>
          </a:p>
        </p:txBody>
      </p:sp>
      <p:pic>
        <p:nvPicPr>
          <p:cNvPr id="1050" name="Google Shape;1050;g2e6fcedb879_2_533"/>
          <p:cNvPicPr preferRelativeResize="0"/>
          <p:nvPr/>
        </p:nvPicPr>
        <p:blipFill rotWithShape="1">
          <a:blip r:embed="rId3">
            <a:alphaModFix/>
          </a:blip>
          <a:srcRect t="8131" b="23417"/>
          <a:stretch/>
        </p:blipFill>
        <p:spPr>
          <a:xfrm>
            <a:off x="1239525" y="1719200"/>
            <a:ext cx="2030450" cy="208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e6fcedb879_2_130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菜單管理 - 設定商品分類</a:t>
            </a:r>
            <a:endParaRPr/>
          </a:p>
        </p:txBody>
      </p:sp>
      <p:sp>
        <p:nvSpPr>
          <p:cNvPr id="1056" name="Google Shape;1056;g2e6fcedb879_2_130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057" name="Google Shape;1057;g2e6fcedb879_2_130"/>
          <p:cNvSpPr txBox="1"/>
          <p:nvPr/>
        </p:nvSpPr>
        <p:spPr>
          <a:xfrm>
            <a:off x="295925" y="1100450"/>
            <a:ext cx="89013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彈窗：新增／編輯／刪除 商品分類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58" name="Google Shape;1058;g2e6fcedb879_2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3825"/>
            <a:ext cx="9601202" cy="3106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g2e6fcedb879_2_130"/>
          <p:cNvPicPr preferRelativeResize="0"/>
          <p:nvPr/>
        </p:nvPicPr>
        <p:blipFill rotWithShape="1">
          <a:blip r:embed="rId4">
            <a:alphaModFix/>
          </a:blip>
          <a:srcRect l="14009" t="13364" r="10955" b="12676"/>
          <a:stretch/>
        </p:blipFill>
        <p:spPr>
          <a:xfrm>
            <a:off x="3947225" y="5164763"/>
            <a:ext cx="2363876" cy="1236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0" name="Google Shape;1060;g2e6fcedb879_2_130"/>
          <p:cNvCxnSpPr>
            <a:stCxn id="1061" idx="2"/>
            <a:endCxn id="1059" idx="0"/>
          </p:cNvCxnSpPr>
          <p:nvPr/>
        </p:nvCxnSpPr>
        <p:spPr>
          <a:xfrm flipH="1">
            <a:off x="5129025" y="4217675"/>
            <a:ext cx="2522100" cy="947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1" name="Google Shape;1061;g2e6fcedb879_2_130"/>
          <p:cNvSpPr/>
          <p:nvPr/>
        </p:nvSpPr>
        <p:spPr>
          <a:xfrm>
            <a:off x="7286925" y="3826175"/>
            <a:ext cx="728400" cy="39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2e6fcedb879_2_144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菜單管理 - 新增商品</a:t>
            </a:r>
            <a:endParaRPr/>
          </a:p>
        </p:txBody>
      </p:sp>
      <p:sp>
        <p:nvSpPr>
          <p:cNvPr id="1067" name="Google Shape;1067;g2e6fcedb879_2_14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068" name="Google Shape;1068;g2e6fcedb879_2_144"/>
          <p:cNvSpPr txBox="1"/>
          <p:nvPr/>
        </p:nvSpPr>
        <p:spPr>
          <a:xfrm>
            <a:off x="295925" y="1100450"/>
            <a:ext cx="89013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分頁：基於空白表單新增商品</a:t>
            </a:r>
            <a:b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69" name="Google Shape;1069;g2e6fcedb879_2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9925" y="1100458"/>
            <a:ext cx="9715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g2e6fcedb879_2_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03650"/>
            <a:ext cx="9601198" cy="3731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g2e6fcedb879_2_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25" y="2149575"/>
            <a:ext cx="9663973" cy="406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g2e6fcedb879_2_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2500" y="902128"/>
            <a:ext cx="1171575" cy="100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g2e6fcedb879_2_161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菜單管理 - 編輯商品</a:t>
            </a:r>
            <a:endParaRPr/>
          </a:p>
        </p:txBody>
      </p:sp>
      <p:sp>
        <p:nvSpPr>
          <p:cNvPr id="1078" name="Google Shape;1078;g2e6fcedb879_2_161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079" name="Google Shape;1079;g2e6fcedb879_2_161"/>
          <p:cNvSpPr txBox="1"/>
          <p:nvPr/>
        </p:nvSpPr>
        <p:spPr>
          <a:xfrm>
            <a:off x="295925" y="1100450"/>
            <a:ext cx="89013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分頁：修改既有商品資訊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0" name="Google Shape;1080;g2e6fcedb879_2_161"/>
          <p:cNvSpPr/>
          <p:nvPr/>
        </p:nvSpPr>
        <p:spPr>
          <a:xfrm>
            <a:off x="8295325" y="1389875"/>
            <a:ext cx="540000" cy="438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1" name="Google Shape;1081;g2e6fcedb879_2_161"/>
          <p:cNvSpPr txBox="1"/>
          <p:nvPr/>
        </p:nvSpPr>
        <p:spPr>
          <a:xfrm>
            <a:off x="2559650" y="5024625"/>
            <a:ext cx="461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可自由上傳／刪除商品圖片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e6fcedb879_2_552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後台網站展示</a:t>
            </a:r>
            <a:r>
              <a:rPr lang="zh-TW"/>
              <a:t> - 新增商品分類與品項</a:t>
            </a:r>
            <a:endParaRPr/>
          </a:p>
        </p:txBody>
      </p:sp>
      <p:sp>
        <p:nvSpPr>
          <p:cNvPr id="1087" name="Google Shape;1087;g2e6fcedb879_2_552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pic>
        <p:nvPicPr>
          <p:cNvPr id="1088" name="Google Shape;1088;g2e6fcedb879_2_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4534"/>
            <a:ext cx="9354197" cy="5479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 txBox="1"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動機和目的</a:t>
            </a: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60" cy="514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「Vita」象徵生命。同時搭配音譯「百搭」，可以表示我們提供的健康餐飲給各式各樣的族群。現代都市上班族因工作繁忙，無法親自烹飪營養均衡的餐點。因此，本平台提供一個健康餐的整合平台，讓客人能查找鄰近區域的餐點供應商，線上下訂並依預定時間取餐。</a:t>
            </a: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g2e6fcedb879_2_171"/>
          <p:cNvPicPr preferRelativeResize="0"/>
          <p:nvPr/>
        </p:nvPicPr>
        <p:blipFill rotWithShape="1">
          <a:blip r:embed="rId3">
            <a:alphaModFix/>
          </a:blip>
          <a:srcRect t="8892"/>
          <a:stretch/>
        </p:blipFill>
        <p:spPr>
          <a:xfrm>
            <a:off x="83700" y="2193826"/>
            <a:ext cx="9601201" cy="24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g2e6fcedb879_2_171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菜單管理 - 排序商品並設定上架狀態</a:t>
            </a:r>
            <a:endParaRPr/>
          </a:p>
        </p:txBody>
      </p:sp>
      <p:sp>
        <p:nvSpPr>
          <p:cNvPr id="1095" name="Google Shape;1095;g2e6fcedb879_2_171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096" name="Google Shape;1096;g2e6fcedb879_2_171"/>
          <p:cNvSpPr txBox="1"/>
          <p:nvPr/>
        </p:nvSpPr>
        <p:spPr>
          <a:xfrm>
            <a:off x="295925" y="1100450"/>
            <a:ext cx="89013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主頁面：  點擊商品名稱表頭由商品創建時間排序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點擊上架中彈鈕下架商品 -&gt;前台店家頁面不顯示</a:t>
            </a:r>
            <a:b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	    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7" name="Google Shape;1097;g2e6fcedb879_2_171"/>
          <p:cNvSpPr/>
          <p:nvPr/>
        </p:nvSpPr>
        <p:spPr>
          <a:xfrm>
            <a:off x="5778600" y="2957625"/>
            <a:ext cx="137400" cy="17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8" name="Google Shape;1098;g2e6fcedb879_2_171"/>
          <p:cNvSpPr/>
          <p:nvPr/>
        </p:nvSpPr>
        <p:spPr>
          <a:xfrm>
            <a:off x="6112275" y="3309155"/>
            <a:ext cx="476700" cy="239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2e6fcedb879_2_152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菜單管理 - 複製商品</a:t>
            </a:r>
            <a:endParaRPr/>
          </a:p>
        </p:txBody>
      </p:sp>
      <p:sp>
        <p:nvSpPr>
          <p:cNvPr id="1104" name="Google Shape;1104;g2e6fcedb879_2_152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105" name="Google Shape;1105;g2e6fcedb879_2_152"/>
          <p:cNvSpPr txBox="1"/>
          <p:nvPr/>
        </p:nvSpPr>
        <p:spPr>
          <a:xfrm>
            <a:off x="295925" y="1100450"/>
            <a:ext cx="89013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分頁：利用既有商品資訊來新增商品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06" name="Google Shape;1106;g2e6fcedb879_2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500" y="902125"/>
            <a:ext cx="1171575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g2e6fcedb879_2_152"/>
          <p:cNvSpPr/>
          <p:nvPr/>
        </p:nvSpPr>
        <p:spPr>
          <a:xfrm>
            <a:off x="7802275" y="1330100"/>
            <a:ext cx="540000" cy="438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08" name="Google Shape;1108;g2e6fcedb879_2_152"/>
          <p:cNvPicPr preferRelativeResize="0"/>
          <p:nvPr/>
        </p:nvPicPr>
        <p:blipFill rotWithShape="1">
          <a:blip r:embed="rId4">
            <a:alphaModFix/>
          </a:blip>
          <a:srcRect b="2950"/>
          <a:stretch/>
        </p:blipFill>
        <p:spPr>
          <a:xfrm>
            <a:off x="295925" y="2077900"/>
            <a:ext cx="9131650" cy="42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e6fcedb879_2_565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後台網站展示</a:t>
            </a:r>
            <a:r>
              <a:rPr lang="zh-TW"/>
              <a:t> - 下架商品與複製品項</a:t>
            </a:r>
            <a:endParaRPr/>
          </a:p>
        </p:txBody>
      </p:sp>
      <p:sp>
        <p:nvSpPr>
          <p:cNvPr id="1114" name="Google Shape;1114;g2e6fcedb879_2_565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pic>
        <p:nvPicPr>
          <p:cNvPr id="1115" name="Google Shape;1115;g2e6fcedb879_2_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00" y="1054534"/>
            <a:ext cx="9354197" cy="5479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2e70d009c38_0_169"/>
          <p:cNvSpPr/>
          <p:nvPr/>
        </p:nvSpPr>
        <p:spPr>
          <a:xfrm>
            <a:off x="4303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登入頁面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2" name="Google Shape;1122;g2e70d009c38_0_169"/>
          <p:cNvSpPr txBox="1"/>
          <p:nvPr/>
        </p:nvSpPr>
        <p:spPr>
          <a:xfrm>
            <a:off x="19029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3" name="Google Shape;1123;g2e70d009c38_0_169"/>
          <p:cNvSpPr txBox="1">
            <a:spLocks noGrp="1"/>
          </p:cNvSpPr>
          <p:nvPr>
            <p:ph type="title"/>
          </p:nvPr>
        </p:nvSpPr>
        <p:spPr>
          <a:xfrm>
            <a:off x="632520" y="1289670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後台網站展示 - 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前週評論分析</a:t>
            </a:r>
            <a:endParaRPr/>
          </a:p>
        </p:txBody>
      </p:sp>
      <p:sp>
        <p:nvSpPr>
          <p:cNvPr id="1124" name="Google Shape;1124;g2e70d009c38_0_169"/>
          <p:cNvSpPr/>
          <p:nvPr/>
        </p:nvSpPr>
        <p:spPr>
          <a:xfrm>
            <a:off x="2313275" y="3941913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店家資訊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5" name="Google Shape;1125;g2e70d009c38_0_169"/>
          <p:cNvSpPr txBox="1"/>
          <p:nvPr/>
        </p:nvSpPr>
        <p:spPr>
          <a:xfrm>
            <a:off x="379883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6" name="Google Shape;1126;g2e70d009c38_0_169"/>
          <p:cNvSpPr/>
          <p:nvPr/>
        </p:nvSpPr>
        <p:spPr>
          <a:xfrm>
            <a:off x="4188450" y="3941925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菜單管理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7" name="Google Shape;1127;g2e70d009c38_0_169"/>
          <p:cNvSpPr txBox="1"/>
          <p:nvPr/>
        </p:nvSpPr>
        <p:spPr>
          <a:xfrm>
            <a:off x="565330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8" name="Google Shape;1128;g2e70d009c38_0_169"/>
          <p:cNvSpPr/>
          <p:nvPr/>
        </p:nvSpPr>
        <p:spPr>
          <a:xfrm>
            <a:off x="487250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今日訂單資訊</a:t>
            </a:r>
            <a:br>
              <a:rPr lang="zh-TW" sz="1300">
                <a:solidFill>
                  <a:schemeClr val="lt1"/>
                </a:solidFill>
              </a:rPr>
            </a:br>
            <a:r>
              <a:rPr lang="zh-TW" sz="1300">
                <a:solidFill>
                  <a:schemeClr val="lt1"/>
                </a:solidFill>
              </a:rPr>
              <a:t>暫停接單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129" name="Google Shape;1129;g2e70d009c38_0_169"/>
          <p:cNvSpPr txBox="1"/>
          <p:nvPr/>
        </p:nvSpPr>
        <p:spPr>
          <a:xfrm>
            <a:off x="754918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0" name="Google Shape;1130;g2e70d009c38_0_169"/>
          <p:cNvSpPr/>
          <p:nvPr/>
        </p:nvSpPr>
        <p:spPr>
          <a:xfrm>
            <a:off x="6063638" y="3941925"/>
            <a:ext cx="1415700" cy="6528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前週評論分析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1" name="Google Shape;1131;g2e70d009c38_0_169"/>
          <p:cNvSpPr txBox="1"/>
          <p:nvPr/>
        </p:nvSpPr>
        <p:spPr>
          <a:xfrm>
            <a:off x="94450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2" name="Google Shape;1132;g2e70d009c38_0_169"/>
          <p:cNvSpPr/>
          <p:nvPr/>
        </p:nvSpPr>
        <p:spPr>
          <a:xfrm>
            <a:off x="8024175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前月營運分析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3" name="Google Shape;1133;g2e70d009c38_0_169"/>
          <p:cNvSpPr txBox="1"/>
          <p:nvPr/>
        </p:nvSpPr>
        <p:spPr>
          <a:xfrm>
            <a:off x="188225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4" name="Google Shape;1134;g2e70d009c38_0_169"/>
          <p:cNvSpPr/>
          <p:nvPr/>
        </p:nvSpPr>
        <p:spPr>
          <a:xfrm>
            <a:off x="2305550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訂單管理</a:t>
            </a:r>
            <a:endParaRPr sz="13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評論管理</a:t>
            </a: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5" name="Google Shape;1135;g2e70d009c38_0_169"/>
          <p:cNvSpPr txBox="1"/>
          <p:nvPr/>
        </p:nvSpPr>
        <p:spPr>
          <a:xfrm>
            <a:off x="377813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6" name="Google Shape;1136;g2e70d009c38_0_169"/>
          <p:cNvSpPr/>
          <p:nvPr/>
        </p:nvSpPr>
        <p:spPr>
          <a:xfrm>
            <a:off x="4209163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操作訂單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7" name="Google Shape;1137;g2e70d009c38_0_169"/>
          <p:cNvSpPr txBox="1"/>
          <p:nvPr/>
        </p:nvSpPr>
        <p:spPr>
          <a:xfrm>
            <a:off x="563260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8" name="Google Shape;1138;g2e70d009c38_0_169"/>
          <p:cNvSpPr/>
          <p:nvPr/>
        </p:nvSpPr>
        <p:spPr>
          <a:xfrm>
            <a:off x="609082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篩選訂單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9" name="Google Shape;1139;g2e70d009c38_0_169"/>
          <p:cNvSpPr txBox="1"/>
          <p:nvPr/>
        </p:nvSpPr>
        <p:spPr>
          <a:xfrm>
            <a:off x="752848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40" name="Google Shape;1140;g2e70d009c38_0_169"/>
          <p:cNvSpPr/>
          <p:nvPr/>
        </p:nvSpPr>
        <p:spPr>
          <a:xfrm>
            <a:off x="79724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管理評論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41" name="Google Shape;1141;g2e70d009c38_0_169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e70d009c38_0_23"/>
          <p:cNvSpPr txBox="1"/>
          <p:nvPr/>
        </p:nvSpPr>
        <p:spPr>
          <a:xfrm>
            <a:off x="3585600" y="1574625"/>
            <a:ext cx="53133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蔡老闆</a:t>
            </a: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一個禮拜過去了，來看看上週客戶對本店家的評價吧！看看哪些商品做得好，哪些還需要改善的。</a:t>
            </a:r>
            <a:b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47" name="Google Shape;1147;g2e70d009c38_0_23"/>
          <p:cNvSpPr txBox="1">
            <a:spLocks noGrp="1"/>
          </p:cNvSpPr>
          <p:nvPr>
            <p:ph type="title" idx="4294967295"/>
          </p:nvPr>
        </p:nvSpPr>
        <p:spPr>
          <a:xfrm>
            <a:off x="632545" y="378045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後台網站展示 - </a:t>
            </a:r>
            <a:r>
              <a:rPr lang="zh-TW">
                <a:solidFill>
                  <a:schemeClr val="accent4"/>
                </a:solidFill>
              </a:rPr>
              <a:t>前週評論分析</a:t>
            </a:r>
            <a:endParaRPr/>
          </a:p>
        </p:txBody>
      </p:sp>
      <p:pic>
        <p:nvPicPr>
          <p:cNvPr id="1148" name="Google Shape;1148;g2e70d009c38_0_23"/>
          <p:cNvPicPr preferRelativeResize="0"/>
          <p:nvPr/>
        </p:nvPicPr>
        <p:blipFill rotWithShape="1">
          <a:blip r:embed="rId3">
            <a:alphaModFix/>
          </a:blip>
          <a:srcRect t="8131" b="23417"/>
          <a:stretch/>
        </p:blipFill>
        <p:spPr>
          <a:xfrm>
            <a:off x="1239525" y="1719200"/>
            <a:ext cx="2030450" cy="208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g2e6fcedb879_2_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75" y="841725"/>
            <a:ext cx="7794950" cy="487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g2e6fcedb879_2_254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dirty="0"/>
              <a:t>首頁 - 前週評論分析</a:t>
            </a:r>
            <a:endParaRPr dirty="0"/>
          </a:p>
        </p:txBody>
      </p:sp>
      <p:sp>
        <p:nvSpPr>
          <p:cNvPr id="1155" name="Google Shape;1155;g2e6fcedb879_2_25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156" name="Google Shape;1156;g2e6fcedb879_2_254"/>
          <p:cNvSpPr/>
          <p:nvPr/>
        </p:nvSpPr>
        <p:spPr>
          <a:xfrm>
            <a:off x="2053850" y="1144075"/>
            <a:ext cx="285300" cy="291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57" name="Google Shape;1157;g2e6fcedb879_2_254"/>
          <p:cNvSpPr txBox="1"/>
          <p:nvPr/>
        </p:nvSpPr>
        <p:spPr>
          <a:xfrm>
            <a:off x="2435375" y="1135075"/>
            <a:ext cx="588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點擊進入評論管理頁面，並篩選上週客戶回覆的評論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58" name="Google Shape;1158;g2e6fcedb879_2_254"/>
          <p:cNvSpPr/>
          <p:nvPr/>
        </p:nvSpPr>
        <p:spPr>
          <a:xfrm>
            <a:off x="1631975" y="5503875"/>
            <a:ext cx="7001100" cy="291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59" name="Google Shape;1159;g2e6fcedb879_2_254"/>
          <p:cNvSpPr txBox="1"/>
          <p:nvPr/>
        </p:nvSpPr>
        <p:spPr>
          <a:xfrm>
            <a:off x="1904375" y="5718963"/>
            <a:ext cx="5885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母體為前週有評論用戶中，訂單消費的總金額</a:t>
            </a:r>
            <a:b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先看縱軸，由左到右為消費金額由大到小的商品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再看橫軸，評論級分由高到低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60" name="Google Shape;1160;g2e6fcedb879_2_254"/>
          <p:cNvSpPr/>
          <p:nvPr/>
        </p:nvSpPr>
        <p:spPr>
          <a:xfrm>
            <a:off x="959425" y="2279475"/>
            <a:ext cx="354000" cy="3439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e70d009c38_0_141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altLang="zh-TW" dirty="0"/>
              <a:t>前週評論分析</a:t>
            </a:r>
            <a:r>
              <a:rPr lang="en-US" altLang="zh-TW" dirty="0"/>
              <a:t> –</a:t>
            </a:r>
            <a:r>
              <a:rPr lang="zh-TW" dirty="0"/>
              <a:t> </a:t>
            </a:r>
            <a:r>
              <a:rPr lang="en-US" altLang="zh-TW" dirty="0" err="1"/>
              <a:t>PowerBI</a:t>
            </a:r>
            <a:r>
              <a:rPr lang="zh-TW" altLang="en-US" dirty="0"/>
              <a:t> 呈現</a:t>
            </a:r>
            <a:endParaRPr dirty="0"/>
          </a:p>
        </p:txBody>
      </p:sp>
      <p:sp>
        <p:nvSpPr>
          <p:cNvPr id="919" name="Google Shape;919;g2e70d009c38_0_141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66288-AD69-A147-4DE7-5419A82E0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0" y="1012520"/>
            <a:ext cx="9800169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95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e70d009c38_0_194"/>
          <p:cNvSpPr/>
          <p:nvPr/>
        </p:nvSpPr>
        <p:spPr>
          <a:xfrm>
            <a:off x="4303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登入頁面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67" name="Google Shape;1167;g2e70d009c38_0_194"/>
          <p:cNvSpPr txBox="1"/>
          <p:nvPr/>
        </p:nvSpPr>
        <p:spPr>
          <a:xfrm>
            <a:off x="19029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68" name="Google Shape;1168;g2e70d009c38_0_194"/>
          <p:cNvSpPr txBox="1">
            <a:spLocks noGrp="1"/>
          </p:cNvSpPr>
          <p:nvPr>
            <p:ph type="title"/>
          </p:nvPr>
        </p:nvSpPr>
        <p:spPr>
          <a:xfrm>
            <a:off x="632520" y="1289670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後台網站展示 - 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前月營運分析</a:t>
            </a:r>
            <a:endParaRPr/>
          </a:p>
        </p:txBody>
      </p:sp>
      <p:sp>
        <p:nvSpPr>
          <p:cNvPr id="1169" name="Google Shape;1169;g2e70d009c38_0_194"/>
          <p:cNvSpPr/>
          <p:nvPr/>
        </p:nvSpPr>
        <p:spPr>
          <a:xfrm>
            <a:off x="2313275" y="3941913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店家資訊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0" name="Google Shape;1170;g2e70d009c38_0_194"/>
          <p:cNvSpPr txBox="1"/>
          <p:nvPr/>
        </p:nvSpPr>
        <p:spPr>
          <a:xfrm>
            <a:off x="379883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1" name="Google Shape;1171;g2e70d009c38_0_194"/>
          <p:cNvSpPr/>
          <p:nvPr/>
        </p:nvSpPr>
        <p:spPr>
          <a:xfrm>
            <a:off x="4188450" y="3941925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菜單管理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2" name="Google Shape;1172;g2e70d009c38_0_194"/>
          <p:cNvSpPr txBox="1"/>
          <p:nvPr/>
        </p:nvSpPr>
        <p:spPr>
          <a:xfrm>
            <a:off x="565330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3" name="Google Shape;1173;g2e70d009c38_0_194"/>
          <p:cNvSpPr/>
          <p:nvPr/>
        </p:nvSpPr>
        <p:spPr>
          <a:xfrm>
            <a:off x="487250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今日訂單資訊</a:t>
            </a:r>
            <a:br>
              <a:rPr lang="zh-TW" sz="1300">
                <a:solidFill>
                  <a:schemeClr val="lt1"/>
                </a:solidFill>
              </a:rPr>
            </a:br>
            <a:r>
              <a:rPr lang="zh-TW" sz="1300">
                <a:solidFill>
                  <a:schemeClr val="lt1"/>
                </a:solidFill>
              </a:rPr>
              <a:t>暫停接單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174" name="Google Shape;1174;g2e70d009c38_0_194"/>
          <p:cNvSpPr txBox="1"/>
          <p:nvPr/>
        </p:nvSpPr>
        <p:spPr>
          <a:xfrm>
            <a:off x="754918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5" name="Google Shape;1175;g2e70d009c38_0_194"/>
          <p:cNvSpPr/>
          <p:nvPr/>
        </p:nvSpPr>
        <p:spPr>
          <a:xfrm>
            <a:off x="6063638" y="3941925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前週評論分析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6" name="Google Shape;1176;g2e70d009c38_0_194"/>
          <p:cNvSpPr txBox="1"/>
          <p:nvPr/>
        </p:nvSpPr>
        <p:spPr>
          <a:xfrm>
            <a:off x="94450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7" name="Google Shape;1177;g2e70d009c38_0_194"/>
          <p:cNvSpPr/>
          <p:nvPr/>
        </p:nvSpPr>
        <p:spPr>
          <a:xfrm>
            <a:off x="8024175" y="3941925"/>
            <a:ext cx="1415700" cy="6528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前月營運分析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8" name="Google Shape;1178;g2e70d009c38_0_194"/>
          <p:cNvSpPr txBox="1"/>
          <p:nvPr/>
        </p:nvSpPr>
        <p:spPr>
          <a:xfrm>
            <a:off x="188225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9" name="Google Shape;1179;g2e70d009c38_0_194"/>
          <p:cNvSpPr/>
          <p:nvPr/>
        </p:nvSpPr>
        <p:spPr>
          <a:xfrm>
            <a:off x="2305550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訂單管理</a:t>
            </a:r>
            <a:endParaRPr sz="13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評論管理</a:t>
            </a: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0" name="Google Shape;1180;g2e70d009c38_0_194"/>
          <p:cNvSpPr txBox="1"/>
          <p:nvPr/>
        </p:nvSpPr>
        <p:spPr>
          <a:xfrm>
            <a:off x="377813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1" name="Google Shape;1181;g2e70d009c38_0_194"/>
          <p:cNvSpPr/>
          <p:nvPr/>
        </p:nvSpPr>
        <p:spPr>
          <a:xfrm>
            <a:off x="4209163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操作訂單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2" name="Google Shape;1182;g2e70d009c38_0_194"/>
          <p:cNvSpPr txBox="1"/>
          <p:nvPr/>
        </p:nvSpPr>
        <p:spPr>
          <a:xfrm>
            <a:off x="563260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3" name="Google Shape;1183;g2e70d009c38_0_194"/>
          <p:cNvSpPr/>
          <p:nvPr/>
        </p:nvSpPr>
        <p:spPr>
          <a:xfrm>
            <a:off x="609082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篩選訂單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4" name="Google Shape;1184;g2e70d009c38_0_194"/>
          <p:cNvSpPr txBox="1"/>
          <p:nvPr/>
        </p:nvSpPr>
        <p:spPr>
          <a:xfrm>
            <a:off x="752848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5" name="Google Shape;1185;g2e70d009c38_0_194"/>
          <p:cNvSpPr/>
          <p:nvPr/>
        </p:nvSpPr>
        <p:spPr>
          <a:xfrm>
            <a:off x="79724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管理評論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6" name="Google Shape;1186;g2e70d009c38_0_19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e70d009c38_0_29"/>
          <p:cNvSpPr txBox="1"/>
          <p:nvPr/>
        </p:nvSpPr>
        <p:spPr>
          <a:xfrm>
            <a:off x="3585600" y="1574625"/>
            <a:ext cx="53133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蔡老闆</a:t>
            </a: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一個月過去了，想檢視上月營收、銷售量。另外也想知道哪些商品貢獻較多的營收，上個月每個營業日的銷售情形如何。</a:t>
            </a:r>
            <a:b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92" name="Google Shape;1192;g2e70d009c38_0_29"/>
          <p:cNvSpPr txBox="1">
            <a:spLocks noGrp="1"/>
          </p:cNvSpPr>
          <p:nvPr>
            <p:ph type="title" idx="4294967295"/>
          </p:nvPr>
        </p:nvSpPr>
        <p:spPr>
          <a:xfrm>
            <a:off x="632545" y="378045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後台網站展示 - </a:t>
            </a:r>
            <a:r>
              <a:rPr lang="zh-TW" dirty="0">
                <a:solidFill>
                  <a:schemeClr val="accent4"/>
                </a:solidFill>
              </a:rPr>
              <a:t>前月營運分析</a:t>
            </a:r>
            <a:endParaRPr dirty="0"/>
          </a:p>
        </p:txBody>
      </p:sp>
      <p:pic>
        <p:nvPicPr>
          <p:cNvPr id="1193" name="Google Shape;1193;g2e70d009c38_0_29"/>
          <p:cNvPicPr preferRelativeResize="0"/>
          <p:nvPr/>
        </p:nvPicPr>
        <p:blipFill rotWithShape="1">
          <a:blip r:embed="rId3">
            <a:alphaModFix/>
          </a:blip>
          <a:srcRect t="8131" b="23417"/>
          <a:stretch/>
        </p:blipFill>
        <p:spPr>
          <a:xfrm>
            <a:off x="1239525" y="1719200"/>
            <a:ext cx="2030450" cy="208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2e6fcedb879_2_292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首頁 - 前月營運分析</a:t>
            </a:r>
            <a:endParaRPr/>
          </a:p>
        </p:txBody>
      </p:sp>
      <p:sp>
        <p:nvSpPr>
          <p:cNvPr id="1199" name="Google Shape;1199;g2e6fcedb879_2_292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pic>
        <p:nvPicPr>
          <p:cNvPr id="1200" name="Google Shape;1200;g2e6fcedb879_2_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61" y="899848"/>
            <a:ext cx="8761128" cy="5479054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g2e6fcedb879_2_292"/>
          <p:cNvSpPr txBox="1"/>
          <p:nvPr/>
        </p:nvSpPr>
        <p:spPr>
          <a:xfrm>
            <a:off x="4713925" y="1290625"/>
            <a:ext cx="204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前月銷量數據統計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2" name="Google Shape;1202;g2e6fcedb879_2_292"/>
          <p:cNvSpPr txBox="1"/>
          <p:nvPr/>
        </p:nvSpPr>
        <p:spPr>
          <a:xfrm>
            <a:off x="5568550" y="3639375"/>
            <a:ext cx="2042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長條圖：</a:t>
            </a:r>
            <a:b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針對各單點便當的銷售金額，由高到低排序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目標客群</a:t>
            </a:r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06" name="Google Shape;106;p6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60" cy="514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消費者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◆"/>
            </a:pPr>
            <a:r>
              <a:rPr lang="zh-TW"/>
              <a:t>20~50歲上班族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◆"/>
            </a:pPr>
            <a:r>
              <a:rPr lang="zh-TW"/>
              <a:t>想吃得更健康或增肌減脂的健身族群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◆"/>
            </a:pPr>
            <a:r>
              <a:rPr lang="zh-TW"/>
              <a:t>上班壓力大沒時間自己煮午餐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◆"/>
            </a:pPr>
            <a:r>
              <a:rPr lang="zh-TW"/>
              <a:t>透過網路快速搜尋附近健康且方便取得的餐點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7" name="Google Shape;1207;g2e6fcedb879_2_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4517"/>
            <a:ext cx="9669226" cy="468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g2e6fcedb879_2_300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首頁 - 前月營運分析</a:t>
            </a:r>
            <a:endParaRPr/>
          </a:p>
        </p:txBody>
      </p:sp>
      <p:sp>
        <p:nvSpPr>
          <p:cNvPr id="1209" name="Google Shape;1209;g2e6fcedb879_2_300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210" name="Google Shape;1210;g2e6fcedb879_2_300"/>
          <p:cNvSpPr txBox="1"/>
          <p:nvPr/>
        </p:nvSpPr>
        <p:spPr>
          <a:xfrm>
            <a:off x="4156650" y="3803725"/>
            <a:ext cx="3600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折線圖：</a:t>
            </a:r>
            <a:b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可監督前月每營業日的營收／訂單量有無忽高忽低，或特定趨勢（如年中以後週二賣比較好）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e70d009c38_0_141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altLang="zh-TW" dirty="0">
                <a:solidFill>
                  <a:schemeClr val="accent4"/>
                </a:solidFill>
              </a:rPr>
              <a:t>前月營運分析</a:t>
            </a:r>
            <a:r>
              <a:rPr lang="en-US" altLang="zh-TW" dirty="0">
                <a:solidFill>
                  <a:schemeClr val="accent4"/>
                </a:solidFill>
              </a:rPr>
              <a:t> </a:t>
            </a:r>
            <a:r>
              <a:rPr lang="en-US" altLang="zh-TW" dirty="0"/>
              <a:t>–</a:t>
            </a:r>
            <a:r>
              <a:rPr lang="zh-TW" dirty="0"/>
              <a:t> </a:t>
            </a:r>
            <a:r>
              <a:rPr lang="en-US" altLang="zh-TW" dirty="0" err="1"/>
              <a:t>PowerBI</a:t>
            </a:r>
            <a:r>
              <a:rPr lang="zh-TW" altLang="en-US" dirty="0"/>
              <a:t> 呈現</a:t>
            </a:r>
            <a:endParaRPr dirty="0"/>
          </a:p>
        </p:txBody>
      </p:sp>
      <p:sp>
        <p:nvSpPr>
          <p:cNvPr id="919" name="Google Shape;919;g2e70d009c38_0_141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4876C-8E95-E35E-8E0D-2FE937FDD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2134"/>
            <a:ext cx="9906000" cy="55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79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5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TW" sz="4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zh-TW" sz="4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zh-TW" sz="4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zh-TW" sz="40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zh-TW" sz="4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4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zh-TW" sz="4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zh-TW" sz="4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 sz="40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15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網站視覺概念</a:t>
            </a:r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13" name="Google Shape;113;p7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60" cy="514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LOGO商標設計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ts val="2400"/>
              <a:buChar char="◆"/>
            </a:pPr>
            <a:r>
              <a:rPr lang="zh-TW"/>
              <a:t>廚師帽：代表食物製作和烹飪，與平台上的健康美食相關。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ts val="2400"/>
              <a:buChar char="◆"/>
            </a:pPr>
            <a:r>
              <a:rPr lang="zh-TW"/>
              <a:t>餐具：象徵用餐和飲食，強調平台提供點餐。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ts val="2400"/>
              <a:buChar char="◆"/>
            </a:pPr>
            <a:r>
              <a:rPr lang="zh-TW"/>
              <a:t>輪子：代表快速服務和運送，表明這是一個方便的訂餐平台。</a:t>
            </a:r>
            <a:endParaRPr/>
          </a:p>
          <a:p>
            <a:pPr marL="714375" lvl="1" indent="-2000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14" name="Google Shape;114;p7" descr="https://lh7-us.googleusercontent.com/docsz/AD_4nXdFBphoV74UXfu67hQaARqgX4o-E3oxbhJHloImopghkwupLsdRzlRDyxI13HyLkuLIl8T-WiMHiQ7Xb1Fcgi4Ql79ZflErm629hbz9neDcZqn6ehR3rNnLNe1rZxoXn4NgN8qh-Z4lbyN-Q5Xju3vzBeyo?key=shB7LFwXPVpzrpSkhC0E8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6425" y="3656900"/>
            <a:ext cx="2801049" cy="280104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"/>
          <p:cNvSpPr txBox="1"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網站視覺概念</a:t>
            </a:r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21" name="Google Shape;121;p8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60" cy="358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網頁色彩配置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ct val="100000"/>
              <a:buChar char="◆"/>
            </a:pPr>
            <a:r>
              <a:rPr lang="zh-TW"/>
              <a:t>橘色：充滿活力的顏色，能夠吸引注意力並激發食慾。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ct val="100000"/>
              <a:buChar char="◆"/>
            </a:pPr>
            <a:r>
              <a:rPr lang="zh-TW"/>
              <a:t>淺鵝色：用於背景或區域之間的分隔，提升介面的清晰度和平衡感。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ct val="100000"/>
              <a:buChar char="◆"/>
            </a:pPr>
            <a:r>
              <a:rPr lang="zh-TW"/>
              <a:t>檸檬黃：淺黃色給人一種溫暖、友好的感覺，提升用戶的舒適感和信任感。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ct val="100000"/>
              <a:buChar char="◆"/>
            </a:pPr>
            <a:r>
              <a:rPr lang="zh-TW"/>
              <a:t>綠色：綠色是健康和新鮮食品的象徵，傳達出有機、天然和健康的訊息。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ct val="100000"/>
              <a:buChar char="◆"/>
            </a:pPr>
            <a:r>
              <a:rPr lang="zh-TW"/>
              <a:t>深綠色：帶有穩重和自然的感覺，增加平台的專業度和信任感。</a:t>
            </a:r>
            <a:endParaRPr/>
          </a:p>
          <a:p>
            <a:pPr marL="714375" lvl="1" indent="-21145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ct val="100000"/>
              <a:buNone/>
            </a:pPr>
            <a:endParaRPr/>
          </a:p>
          <a:p>
            <a:pPr marL="714375" lvl="1" indent="-21145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ct val="100000"/>
              <a:buNone/>
            </a:pPr>
            <a:endParaRPr/>
          </a:p>
          <a:p>
            <a:pPr marL="714375" lvl="1" indent="-21145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ct val="100000"/>
              <a:buNone/>
            </a:pPr>
            <a:endParaRPr/>
          </a:p>
          <a:p>
            <a:pPr marL="714375" lvl="1" indent="-21145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342900" lvl="0" indent="-17843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342900" lvl="0" indent="-17843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pic>
        <p:nvPicPr>
          <p:cNvPr id="122" name="Google Shape;122;p8" descr="https://lh7-us.googleusercontent.com/docsz/AD_4nXec1q_x1Wo73elKxxzvdEUUNFQKkwuvMOTLLoUng0n3jnIwUF-lYjg3aZG2vGJ94Bi0CqVbHFwH3-nL_sBZ_FK9557fnyZ78cJTMr52r6-Ekw7nQ3gGiupgxFd4wf_WS2x7uShL_pNxfbe7w69cBdyQAwM?key=shB7LFwXPVpzrpSkhC0E8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8704" y="4673864"/>
            <a:ext cx="5943600" cy="13335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 txBox="1"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網站架構</a:t>
            </a:r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C8AE92-2103-399C-480D-38F5EA7D8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106" y="867687"/>
            <a:ext cx="7697788" cy="57153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59CE0D-7DDC-AFBD-0931-12BD4969B9D1}"/>
              </a:ext>
            </a:extLst>
          </p:cNvPr>
          <p:cNvSpPr/>
          <p:nvPr/>
        </p:nvSpPr>
        <p:spPr>
          <a:xfrm>
            <a:off x="2107096" y="1639957"/>
            <a:ext cx="3289852" cy="3160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068AC-ADA4-BD7D-D6CB-0902A69CA747}"/>
              </a:ext>
            </a:extLst>
          </p:cNvPr>
          <p:cNvSpPr txBox="1"/>
          <p:nvPr/>
        </p:nvSpPr>
        <p:spPr>
          <a:xfrm>
            <a:off x="2890247" y="440049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我負責的部分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6c88ce109_1_13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40" name="Google Shape;140;g2e6c88ce109_1_134"/>
          <p:cNvSpPr txBox="1">
            <a:spLocks noGrp="1"/>
          </p:cNvSpPr>
          <p:nvPr>
            <p:ph type="title" idx="4294967295"/>
          </p:nvPr>
        </p:nvSpPr>
        <p:spPr>
          <a:xfrm>
            <a:off x="632520" y="2708920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dirty="0"/>
              <a:t>資料庫架構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20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2024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2583F2-E514-4CFF-062D-1A3DD2CD7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82" y="323581"/>
            <a:ext cx="8939035" cy="62108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94E56B-AAE8-4019-AB91-F04525985EA4}"/>
              </a:ext>
            </a:extLst>
          </p:cNvPr>
          <p:cNvSpPr/>
          <p:nvPr/>
        </p:nvSpPr>
        <p:spPr>
          <a:xfrm>
            <a:off x="504907" y="4728596"/>
            <a:ext cx="1798668" cy="1711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A48449-DFF9-B866-7FD6-767D8625F4F3}"/>
              </a:ext>
            </a:extLst>
          </p:cNvPr>
          <p:cNvSpPr/>
          <p:nvPr/>
        </p:nvSpPr>
        <p:spPr>
          <a:xfrm>
            <a:off x="2525642" y="2315816"/>
            <a:ext cx="1798668" cy="3638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7DCD5-A5BA-015E-C3B3-33E781C7B6FE}"/>
              </a:ext>
            </a:extLst>
          </p:cNvPr>
          <p:cNvSpPr txBox="1"/>
          <p:nvPr/>
        </p:nvSpPr>
        <p:spPr>
          <a:xfrm>
            <a:off x="2349136" y="5944638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highlight>
                  <a:srgbClr val="FF00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</a:t>
            </a:r>
            <a:r>
              <a:rPr lang="en-US" altLang="zh-TW" sz="1600" b="1" dirty="0">
                <a:solidFill>
                  <a:schemeClr val="bg1"/>
                </a:solidFill>
                <a:highlight>
                  <a:srgbClr val="FF00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– </a:t>
            </a:r>
            <a:r>
              <a:rPr lang="zh-TW" altLang="en-US" sz="1600" b="1" dirty="0">
                <a:solidFill>
                  <a:schemeClr val="bg1"/>
                </a:solidFill>
                <a:highlight>
                  <a:srgbClr val="FF00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首頁、店家頁面</a:t>
            </a:r>
            <a:endParaRPr lang="en-US" altLang="zh-TW" sz="1600" b="1" dirty="0">
              <a:solidFill>
                <a:schemeClr val="bg1"/>
              </a:solidFill>
              <a:highlight>
                <a:srgbClr val="FF00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bg1"/>
                </a:solidFill>
                <a:highlight>
                  <a:srgbClr val="FF00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後台 </a:t>
            </a:r>
            <a:r>
              <a:rPr lang="en-US" altLang="zh-TW" sz="1600" b="1" dirty="0">
                <a:solidFill>
                  <a:schemeClr val="bg1"/>
                </a:solidFill>
                <a:highlight>
                  <a:srgbClr val="FF00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bg1"/>
                </a:solidFill>
                <a:highlight>
                  <a:srgbClr val="FF00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店家資訊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30AFAF-AE00-363C-A2AD-3DA98518C074}"/>
              </a:ext>
            </a:extLst>
          </p:cNvPr>
          <p:cNvSpPr/>
          <p:nvPr/>
        </p:nvSpPr>
        <p:spPr>
          <a:xfrm>
            <a:off x="4682358" y="370840"/>
            <a:ext cx="2703962" cy="3937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67F1D-E24C-3EB5-C87F-1443FCB048BF}"/>
              </a:ext>
            </a:extLst>
          </p:cNvPr>
          <p:cNvSpPr txBox="1"/>
          <p:nvPr/>
        </p:nvSpPr>
        <p:spPr>
          <a:xfrm>
            <a:off x="5757348" y="370840"/>
            <a:ext cx="1628972" cy="83099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建立訂單當前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歷史訂單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訂單管理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8E4826-F6EF-2E56-81C1-A62CDC4DA088}"/>
              </a:ext>
            </a:extLst>
          </p:cNvPr>
          <p:cNvSpPr/>
          <p:nvPr/>
        </p:nvSpPr>
        <p:spPr>
          <a:xfrm>
            <a:off x="7601740" y="3178203"/>
            <a:ext cx="1798668" cy="160251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6047EA-A81E-A1E7-FDAD-DE9CC9BC92A6}"/>
              </a:ext>
            </a:extLst>
          </p:cNvPr>
          <p:cNvSpPr txBox="1"/>
          <p:nvPr/>
        </p:nvSpPr>
        <p:spPr>
          <a:xfrm>
            <a:off x="7802369" y="2839649"/>
            <a:ext cx="1628972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首頁通知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9E4875-C8E0-BCA1-4D45-680ECAF76857}"/>
              </a:ext>
            </a:extLst>
          </p:cNvPr>
          <p:cNvSpPr/>
          <p:nvPr/>
        </p:nvSpPr>
        <p:spPr>
          <a:xfrm>
            <a:off x="2572066" y="412432"/>
            <a:ext cx="1798668" cy="1426307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EDC7FE-B024-2D61-DABE-D5066756C806}"/>
              </a:ext>
            </a:extLst>
          </p:cNvPr>
          <p:cNvSpPr txBox="1"/>
          <p:nvPr/>
        </p:nvSpPr>
        <p:spPr>
          <a:xfrm>
            <a:off x="3043150" y="1547397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highlight>
                  <a:srgbClr val="00CC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 </a:t>
            </a:r>
            <a:r>
              <a:rPr lang="en-US" altLang="zh-TW" sz="1600" b="1" dirty="0">
                <a:solidFill>
                  <a:schemeClr val="bg1"/>
                </a:solidFill>
                <a:highlight>
                  <a:srgbClr val="00CC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bg1"/>
                </a:solidFill>
                <a:highlight>
                  <a:srgbClr val="00CC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612ACC-4EEA-8331-B93A-751BCA95E2ED}"/>
              </a:ext>
            </a:extLst>
          </p:cNvPr>
          <p:cNvSpPr/>
          <p:nvPr/>
        </p:nvSpPr>
        <p:spPr>
          <a:xfrm>
            <a:off x="7591801" y="446060"/>
            <a:ext cx="1798668" cy="19691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3EA89-FC78-53C6-BE31-36E0E9A7C906}"/>
              </a:ext>
            </a:extLst>
          </p:cNvPr>
          <p:cNvSpPr txBox="1"/>
          <p:nvPr/>
        </p:nvSpPr>
        <p:spPr>
          <a:xfrm>
            <a:off x="8277028" y="193325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 </a:t>
            </a:r>
            <a:r>
              <a:rPr lang="en-US" altLang="zh-TW" sz="1600" b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我的評論</a:t>
            </a:r>
            <a:endParaRPr lang="en-US" altLang="zh-TW" sz="1600" b="1" dirty="0">
              <a:solidFill>
                <a:schemeClr val="tx1">
                  <a:lumMod val="75000"/>
                </a:schemeClr>
              </a:solidFill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後台 </a:t>
            </a:r>
            <a:r>
              <a:rPr lang="en-US" altLang="zh-TW" sz="1600" b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評論管理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B0B58F-401E-EFA1-0E9A-A9DDFBF8A6BF}"/>
              </a:ext>
            </a:extLst>
          </p:cNvPr>
          <p:cNvSpPr/>
          <p:nvPr/>
        </p:nvSpPr>
        <p:spPr>
          <a:xfrm>
            <a:off x="4570838" y="4459410"/>
            <a:ext cx="1888477" cy="194139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C1BD64-0A6B-C6CA-D594-35B89AC82682}"/>
              </a:ext>
            </a:extLst>
          </p:cNvPr>
          <p:cNvSpPr/>
          <p:nvPr/>
        </p:nvSpPr>
        <p:spPr>
          <a:xfrm>
            <a:off x="7556864" y="4931584"/>
            <a:ext cx="1820674" cy="138970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B0DB01-FCFF-0321-5683-B22F27974DAD}"/>
              </a:ext>
            </a:extLst>
          </p:cNvPr>
          <p:cNvSpPr txBox="1"/>
          <p:nvPr/>
        </p:nvSpPr>
        <p:spPr>
          <a:xfrm>
            <a:off x="6142993" y="5137717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 </a:t>
            </a:r>
            <a:r>
              <a:rPr lang="en-US" altLang="zh-TW" sz="1600" b="1" dirty="0">
                <a:solidFill>
                  <a:schemeClr val="bg1"/>
                </a:solidFill>
                <a:highlight>
                  <a:srgbClr val="000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店家頁面</a:t>
            </a:r>
            <a:br>
              <a:rPr lang="en-US" altLang="zh-TW" sz="1600" b="1" dirty="0">
                <a:solidFill>
                  <a:schemeClr val="bg1"/>
                </a:solidFill>
                <a:highlight>
                  <a:srgbClr val="000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後台 </a:t>
            </a:r>
            <a:r>
              <a:rPr lang="en-US" altLang="zh-TW" sz="1600" b="1" dirty="0">
                <a:solidFill>
                  <a:schemeClr val="bg1"/>
                </a:solidFill>
                <a:highlight>
                  <a:srgbClr val="000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菜單管理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62EF78-08AB-6324-703D-D6772FDDABF7}"/>
              </a:ext>
            </a:extLst>
          </p:cNvPr>
          <p:cNvSpPr/>
          <p:nvPr/>
        </p:nvSpPr>
        <p:spPr>
          <a:xfrm>
            <a:off x="508039" y="347714"/>
            <a:ext cx="1798668" cy="4341126"/>
          </a:xfrm>
          <a:prstGeom prst="rect">
            <a:avLst/>
          </a:prstGeom>
          <a:noFill/>
          <a:ln>
            <a:solidFill>
              <a:srgbClr val="669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DF6D2A-C0A1-394F-DA51-89B053EC3F3E}"/>
              </a:ext>
            </a:extLst>
          </p:cNvPr>
          <p:cNvSpPr txBox="1"/>
          <p:nvPr/>
        </p:nvSpPr>
        <p:spPr>
          <a:xfrm>
            <a:off x="601960" y="2976880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highlight>
                  <a:srgbClr val="6699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</a:t>
            </a:r>
            <a:r>
              <a:rPr lang="en-US" altLang="zh-TW" sz="1600" b="1" dirty="0">
                <a:solidFill>
                  <a:schemeClr val="bg1"/>
                </a:solidFill>
                <a:highlight>
                  <a:srgbClr val="6699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– </a:t>
            </a:r>
            <a:r>
              <a:rPr lang="zh-TW" altLang="en-US" sz="1600" b="1" dirty="0">
                <a:solidFill>
                  <a:schemeClr val="bg1"/>
                </a:solidFill>
                <a:highlight>
                  <a:srgbClr val="6699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會員中心</a:t>
            </a:r>
            <a:endParaRPr lang="en-US" altLang="zh-TW" sz="1600" b="1" dirty="0">
              <a:solidFill>
                <a:schemeClr val="bg1"/>
              </a:solidFill>
              <a:highlight>
                <a:srgbClr val="6699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bg1"/>
                </a:solidFill>
                <a:highlight>
                  <a:srgbClr val="6699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我的收藏</a:t>
            </a:r>
            <a:endParaRPr lang="en-US" altLang="zh-TW" sz="1600" b="1" dirty="0">
              <a:solidFill>
                <a:schemeClr val="bg1"/>
              </a:solidFill>
              <a:highlight>
                <a:srgbClr val="6699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1598</Words>
  <Application>Microsoft Office PowerPoint</Application>
  <PresentationFormat>A4 Paper (210x297 mm)</PresentationFormat>
  <Paragraphs>283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Noto Sans Symbols</vt:lpstr>
      <vt:lpstr>Microsoft JhengHei</vt:lpstr>
      <vt:lpstr>Microsoft JhengHei</vt:lpstr>
      <vt:lpstr>Arial</vt:lpstr>
      <vt:lpstr>Calibri</vt:lpstr>
      <vt:lpstr>2020簡報範本_light</vt:lpstr>
      <vt:lpstr>Vita訂餐平台</vt:lpstr>
      <vt:lpstr>開發技術 | 使用工具</vt:lpstr>
      <vt:lpstr>動機和目的</vt:lpstr>
      <vt:lpstr>目標客群</vt:lpstr>
      <vt:lpstr>網站視覺概念</vt:lpstr>
      <vt:lpstr>網站視覺概念</vt:lpstr>
      <vt:lpstr>網站架構</vt:lpstr>
      <vt:lpstr>資料庫架構</vt:lpstr>
      <vt:lpstr>PowerPoint Presentation</vt:lpstr>
      <vt:lpstr>網站展示</vt:lpstr>
      <vt:lpstr>後台網站展示 - 版面配置</vt:lpstr>
      <vt:lpstr>後台網站展示 - 今日訂單資訊、暫停接單</vt:lpstr>
      <vt:lpstr>後台網站展示 - 今日訂單資訊、暫停接單</vt:lpstr>
      <vt:lpstr>首頁 - 今日訂單資訊</vt:lpstr>
      <vt:lpstr>今日訂單資訊 – PowerBI 呈現</vt:lpstr>
      <vt:lpstr>跨分頁 - 暫停接單</vt:lpstr>
      <vt:lpstr>跨分頁展示 - 暫停接單</vt:lpstr>
      <vt:lpstr>首頁展示</vt:lpstr>
      <vt:lpstr>後台網站展示 - 店家資訊</vt:lpstr>
      <vt:lpstr>後台網站展示 - 店家資訊</vt:lpstr>
      <vt:lpstr>店家資訊</vt:lpstr>
      <vt:lpstr>後台網站展示 - 菜單管理</vt:lpstr>
      <vt:lpstr>菜單管理 - 檢視</vt:lpstr>
      <vt:lpstr>菜單管理 - 功能一覽</vt:lpstr>
      <vt:lpstr>後台網站展示 - 菜單管理</vt:lpstr>
      <vt:lpstr>菜單管理 - 設定商品分類</vt:lpstr>
      <vt:lpstr>菜單管理 - 新增商品</vt:lpstr>
      <vt:lpstr>菜單管理 - 編輯商品</vt:lpstr>
      <vt:lpstr>後台網站展示 - 新增商品分類與品項</vt:lpstr>
      <vt:lpstr>菜單管理 - 排序商品並設定上架狀態</vt:lpstr>
      <vt:lpstr>菜單管理 - 複製商品</vt:lpstr>
      <vt:lpstr>後台網站展示 - 下架商品與複製品項</vt:lpstr>
      <vt:lpstr>後台網站展示 - 前週評論分析</vt:lpstr>
      <vt:lpstr>後台網站展示 - 前週評論分析</vt:lpstr>
      <vt:lpstr>首頁 - 前週評論分析</vt:lpstr>
      <vt:lpstr>前週評論分析 – PowerBI 呈現</vt:lpstr>
      <vt:lpstr>後台網站展示 - 前月營運分析</vt:lpstr>
      <vt:lpstr>後台網站展示 - 前月營運分析</vt:lpstr>
      <vt:lpstr>首頁 - 前月營運分析</vt:lpstr>
      <vt:lpstr>首頁 - 前月營運分析</vt:lpstr>
      <vt:lpstr>前月營運分析 – PowerBI 呈現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Wei-Tsung Wang</dc:creator>
  <cp:lastModifiedBy>政頴 巫</cp:lastModifiedBy>
  <cp:revision>2</cp:revision>
  <dcterms:created xsi:type="dcterms:W3CDTF">2021-04-12T00:49:08Z</dcterms:created>
  <dcterms:modified xsi:type="dcterms:W3CDTF">2024-06-20T14:27:45Z</dcterms:modified>
</cp:coreProperties>
</file>